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0" r:id="rId19"/>
    <p:sldId id="274" r:id="rId20"/>
    <p:sldId id="275" r:id="rId21"/>
    <p:sldId id="277" r:id="rId22"/>
    <p:sldId id="276" r:id="rId23"/>
    <p:sldId id="278" r:id="rId24"/>
    <p:sldId id="279" r:id="rId25"/>
    <p:sldId id="280"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629"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42540-8A48-4528-B31C-467BFC843905}" type="datetimeFigureOut">
              <a:rPr lang="en-US" smtClean="0"/>
              <a:t>10/7/2023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1B6001-2497-4ABC-95D9-2FE1B291A053}" type="slidenum">
              <a:rPr lang="en-US" smtClean="0"/>
              <a:t>‹#›</a:t>
            </a:fld>
            <a:endParaRPr lang="en-US"/>
          </a:p>
        </p:txBody>
      </p:sp>
    </p:spTree>
    <p:extLst>
      <p:ext uri="{BB962C8B-B14F-4D97-AF65-F5344CB8AC3E}">
        <p14:creationId xmlns:p14="http://schemas.microsoft.com/office/powerpoint/2010/main" val="1673251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1B6001-2497-4ABC-95D9-2FE1B291A053}" type="slidenum">
              <a:rPr lang="en-US" smtClean="0"/>
              <a:t>1</a:t>
            </a:fld>
            <a:endParaRPr lang="en-US"/>
          </a:p>
        </p:txBody>
      </p:sp>
    </p:spTree>
    <p:extLst>
      <p:ext uri="{BB962C8B-B14F-4D97-AF65-F5344CB8AC3E}">
        <p14:creationId xmlns:p14="http://schemas.microsoft.com/office/powerpoint/2010/main" val="1194912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1B6001-2497-4ABC-95D9-2FE1B291A053}" type="slidenum">
              <a:rPr lang="en-US" smtClean="0"/>
              <a:t>2</a:t>
            </a:fld>
            <a:endParaRPr lang="en-US"/>
          </a:p>
        </p:txBody>
      </p:sp>
    </p:spTree>
    <p:extLst>
      <p:ext uri="{BB962C8B-B14F-4D97-AF65-F5344CB8AC3E}">
        <p14:creationId xmlns:p14="http://schemas.microsoft.com/office/powerpoint/2010/main" val="17142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67C807D-6368-4846-8799-6CF580606A0E}" type="datetime1">
              <a:rPr lang="en-US" smtClean="0"/>
              <a:t>10/7/2023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2251D-4487-4E76-9248-417A0139330D}" type="slidenum">
              <a:rPr lang="en-US" smtClean="0"/>
              <a:t>‹#›</a:t>
            </a:fld>
            <a:endParaRPr lang="en-US"/>
          </a:p>
        </p:txBody>
      </p:sp>
    </p:spTree>
    <p:extLst>
      <p:ext uri="{BB962C8B-B14F-4D97-AF65-F5344CB8AC3E}">
        <p14:creationId xmlns:p14="http://schemas.microsoft.com/office/powerpoint/2010/main" val="4264946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E3295D-7839-4375-B2B5-B5103E6B9EE9}" type="datetime1">
              <a:rPr lang="en-US" smtClean="0"/>
              <a:t>10/7/2023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92251D-4487-4E76-9248-417A0139330D}" type="slidenum">
              <a:rPr lang="en-US" smtClean="0"/>
              <a:t>‹#›</a:t>
            </a:fld>
            <a:endParaRPr lang="en-US"/>
          </a:p>
        </p:txBody>
      </p:sp>
    </p:spTree>
    <p:extLst>
      <p:ext uri="{BB962C8B-B14F-4D97-AF65-F5344CB8AC3E}">
        <p14:creationId xmlns:p14="http://schemas.microsoft.com/office/powerpoint/2010/main" val="2091062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1597FA-ADF7-4854-AEE4-CADC99DF06A6}" type="datetime1">
              <a:rPr lang="en-US" smtClean="0"/>
              <a:t>10/7/2023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2251D-4487-4E76-9248-417A0139330D}" type="slidenum">
              <a:rPr lang="en-US" smtClean="0"/>
              <a:t>‹#›</a:t>
            </a:fld>
            <a:endParaRPr lang="en-US"/>
          </a:p>
        </p:txBody>
      </p:sp>
    </p:spTree>
    <p:extLst>
      <p:ext uri="{BB962C8B-B14F-4D97-AF65-F5344CB8AC3E}">
        <p14:creationId xmlns:p14="http://schemas.microsoft.com/office/powerpoint/2010/main" val="2310038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9B4D03-0A53-4D60-B8BB-0D06DB3A4165}" type="datetime1">
              <a:rPr lang="en-US" smtClean="0"/>
              <a:t>10/7/2023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2251D-4487-4E76-9248-417A0139330D}"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882742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FB5E55-91F8-4462-9D46-336BFCD5259A}" type="datetime1">
              <a:rPr lang="en-US" smtClean="0"/>
              <a:t>10/7/2023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2251D-4487-4E76-9248-417A0139330D}" type="slidenum">
              <a:rPr lang="en-US" smtClean="0"/>
              <a:t>‹#›</a:t>
            </a:fld>
            <a:endParaRPr lang="en-US"/>
          </a:p>
        </p:txBody>
      </p:sp>
    </p:spTree>
    <p:extLst>
      <p:ext uri="{BB962C8B-B14F-4D97-AF65-F5344CB8AC3E}">
        <p14:creationId xmlns:p14="http://schemas.microsoft.com/office/powerpoint/2010/main" val="3565378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CEAE11A-04DF-421A-B288-0EBCBD5C3274}" type="datetime1">
              <a:rPr lang="en-US" smtClean="0"/>
              <a:t>10/7/2023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2251D-4487-4E76-9248-417A0139330D}" type="slidenum">
              <a:rPr lang="en-US" smtClean="0"/>
              <a:t>‹#›</a:t>
            </a:fld>
            <a:endParaRPr lang="en-US"/>
          </a:p>
        </p:txBody>
      </p:sp>
    </p:spTree>
    <p:extLst>
      <p:ext uri="{BB962C8B-B14F-4D97-AF65-F5344CB8AC3E}">
        <p14:creationId xmlns:p14="http://schemas.microsoft.com/office/powerpoint/2010/main" val="1803936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7A1D354-CD18-477D-A84D-A42195297BBA}" type="datetime1">
              <a:rPr lang="en-US" smtClean="0"/>
              <a:t>10/7/2023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2251D-4487-4E76-9248-417A0139330D}" type="slidenum">
              <a:rPr lang="en-US" smtClean="0"/>
              <a:t>‹#›</a:t>
            </a:fld>
            <a:endParaRPr lang="en-US"/>
          </a:p>
        </p:txBody>
      </p:sp>
    </p:spTree>
    <p:extLst>
      <p:ext uri="{BB962C8B-B14F-4D97-AF65-F5344CB8AC3E}">
        <p14:creationId xmlns:p14="http://schemas.microsoft.com/office/powerpoint/2010/main" val="3525071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8EC10E-F647-43BB-B63B-0C106F822E61}" type="datetime1">
              <a:rPr lang="en-US" smtClean="0"/>
              <a:t>10/7/2023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2251D-4487-4E76-9248-417A0139330D}" type="slidenum">
              <a:rPr lang="en-US" smtClean="0"/>
              <a:t>‹#›</a:t>
            </a:fld>
            <a:endParaRPr lang="en-US"/>
          </a:p>
        </p:txBody>
      </p:sp>
    </p:spTree>
    <p:extLst>
      <p:ext uri="{BB962C8B-B14F-4D97-AF65-F5344CB8AC3E}">
        <p14:creationId xmlns:p14="http://schemas.microsoft.com/office/powerpoint/2010/main" val="4555325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7CF801-20CE-4D3E-879E-BB5503FA94C9}" type="datetime1">
              <a:rPr lang="en-US" smtClean="0"/>
              <a:t>10/7/2023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2251D-4487-4E76-9248-417A0139330D}" type="slidenum">
              <a:rPr lang="en-US" smtClean="0"/>
              <a:t>‹#›</a:t>
            </a:fld>
            <a:endParaRPr lang="en-US"/>
          </a:p>
        </p:txBody>
      </p:sp>
    </p:spTree>
    <p:extLst>
      <p:ext uri="{BB962C8B-B14F-4D97-AF65-F5344CB8AC3E}">
        <p14:creationId xmlns:p14="http://schemas.microsoft.com/office/powerpoint/2010/main" val="3476447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714EE87E-7367-4F55-A0DB-1C5AB44959BD}" type="datetime1">
              <a:rPr lang="en-US" smtClean="0"/>
              <a:t>10/7/2023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2251D-4487-4E76-9248-417A0139330D}" type="slidenum">
              <a:rPr lang="en-US" smtClean="0"/>
              <a:t>‹#›</a:t>
            </a:fld>
            <a:endParaRPr lang="en-US"/>
          </a:p>
        </p:txBody>
      </p:sp>
    </p:spTree>
    <p:extLst>
      <p:ext uri="{BB962C8B-B14F-4D97-AF65-F5344CB8AC3E}">
        <p14:creationId xmlns:p14="http://schemas.microsoft.com/office/powerpoint/2010/main" val="3509730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BF5EB1-9317-429D-B61C-C118056D00C4}" type="datetime1">
              <a:rPr lang="en-US" smtClean="0"/>
              <a:t>10/7/2023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2251D-4487-4E76-9248-417A0139330D}" type="slidenum">
              <a:rPr lang="en-US" smtClean="0"/>
              <a:t>‹#›</a:t>
            </a:fld>
            <a:endParaRPr lang="en-US"/>
          </a:p>
        </p:txBody>
      </p:sp>
    </p:spTree>
    <p:extLst>
      <p:ext uri="{BB962C8B-B14F-4D97-AF65-F5344CB8AC3E}">
        <p14:creationId xmlns:p14="http://schemas.microsoft.com/office/powerpoint/2010/main" val="3356427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C9EB09F-6A32-47CA-B712-F4A158C605A4}" type="datetime1">
              <a:rPr lang="en-US" smtClean="0"/>
              <a:t>10/7/2023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92251D-4487-4E76-9248-417A0139330D}" type="slidenum">
              <a:rPr lang="en-US" smtClean="0"/>
              <a:t>‹#›</a:t>
            </a:fld>
            <a:endParaRPr lang="en-US"/>
          </a:p>
        </p:txBody>
      </p:sp>
    </p:spTree>
    <p:extLst>
      <p:ext uri="{BB962C8B-B14F-4D97-AF65-F5344CB8AC3E}">
        <p14:creationId xmlns:p14="http://schemas.microsoft.com/office/powerpoint/2010/main" val="3107838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639F583-D76E-4CD2-BD5F-E9807FA01C93}" type="datetime1">
              <a:rPr lang="en-US" smtClean="0"/>
              <a:t>10/7/2023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92251D-4487-4E76-9248-417A0139330D}" type="slidenum">
              <a:rPr lang="en-US" smtClean="0"/>
              <a:t>‹#›</a:t>
            </a:fld>
            <a:endParaRPr lang="en-US"/>
          </a:p>
        </p:txBody>
      </p:sp>
    </p:spTree>
    <p:extLst>
      <p:ext uri="{BB962C8B-B14F-4D97-AF65-F5344CB8AC3E}">
        <p14:creationId xmlns:p14="http://schemas.microsoft.com/office/powerpoint/2010/main" val="955201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1FAEF02D-CF60-43A1-83F3-A994A5BBCF6D}" type="datetime1">
              <a:rPr lang="en-US" smtClean="0"/>
              <a:t>10/7/2023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2E92251D-4487-4E76-9248-417A0139330D}" type="slidenum">
              <a:rPr lang="en-US" smtClean="0"/>
              <a:t>‹#›</a:t>
            </a:fld>
            <a:endParaRPr lang="en-US"/>
          </a:p>
        </p:txBody>
      </p:sp>
    </p:spTree>
    <p:extLst>
      <p:ext uri="{BB962C8B-B14F-4D97-AF65-F5344CB8AC3E}">
        <p14:creationId xmlns:p14="http://schemas.microsoft.com/office/powerpoint/2010/main" val="382698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EC989D5-61A2-46AC-86A7-4A777E4B463B}" type="datetime1">
              <a:rPr lang="en-US" smtClean="0"/>
              <a:t>10/7/2023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2E92251D-4487-4E76-9248-417A0139330D}" type="slidenum">
              <a:rPr lang="en-US" smtClean="0"/>
              <a:t>‹#›</a:t>
            </a:fld>
            <a:endParaRPr lang="en-US"/>
          </a:p>
        </p:txBody>
      </p:sp>
    </p:spTree>
    <p:extLst>
      <p:ext uri="{BB962C8B-B14F-4D97-AF65-F5344CB8AC3E}">
        <p14:creationId xmlns:p14="http://schemas.microsoft.com/office/powerpoint/2010/main" val="53363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FF15217C-EBEB-4050-A767-C94C45C31D82}" type="datetime1">
              <a:rPr lang="en-US" smtClean="0"/>
              <a:t>10/7/2023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2E92251D-4487-4E76-9248-417A0139330D}" type="slidenum">
              <a:rPr lang="en-US" smtClean="0"/>
              <a:t>‹#›</a:t>
            </a:fld>
            <a:endParaRPr lang="en-US"/>
          </a:p>
        </p:txBody>
      </p:sp>
    </p:spTree>
    <p:extLst>
      <p:ext uri="{BB962C8B-B14F-4D97-AF65-F5344CB8AC3E}">
        <p14:creationId xmlns:p14="http://schemas.microsoft.com/office/powerpoint/2010/main" val="2940956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FEE893-B2A9-47ED-A8FE-FE8C67DCE8E6}" type="datetime1">
              <a:rPr lang="en-US" smtClean="0"/>
              <a:t>10/7/2023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92251D-4487-4E76-9248-417A0139330D}" type="slidenum">
              <a:rPr lang="en-US" smtClean="0"/>
              <a:t>‹#›</a:t>
            </a:fld>
            <a:endParaRPr lang="en-US"/>
          </a:p>
        </p:txBody>
      </p:sp>
    </p:spTree>
    <p:extLst>
      <p:ext uri="{BB962C8B-B14F-4D97-AF65-F5344CB8AC3E}">
        <p14:creationId xmlns:p14="http://schemas.microsoft.com/office/powerpoint/2010/main" val="939430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FF6A280-F598-4A1F-863C-5E0B939577D7}" type="datetime1">
              <a:rPr lang="en-US" smtClean="0"/>
              <a:t>10/7/2023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E92251D-4487-4E76-9248-417A0139330D}" type="slidenum">
              <a:rPr lang="en-US" smtClean="0"/>
              <a:t>‹#›</a:t>
            </a:fld>
            <a:endParaRPr lang="en-US"/>
          </a:p>
        </p:txBody>
      </p:sp>
    </p:spTree>
    <p:extLst>
      <p:ext uri="{BB962C8B-B14F-4D97-AF65-F5344CB8AC3E}">
        <p14:creationId xmlns:p14="http://schemas.microsoft.com/office/powerpoint/2010/main" val="404277582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46111" y="452718"/>
            <a:ext cx="9404723" cy="1400530"/>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ar-IQ" sz="5400" smtClean="0"/>
              <a:t>كيمياء العناصر الممثلة</a:t>
            </a:r>
            <a:endParaRPr lang="en-US" sz="5400" dirty="0"/>
          </a:p>
        </p:txBody>
      </p:sp>
      <p:sp>
        <p:nvSpPr>
          <p:cNvPr id="5" name="Content Placeholder 2"/>
          <p:cNvSpPr txBox="1">
            <a:spLocks/>
          </p:cNvSpPr>
          <p:nvPr/>
        </p:nvSpPr>
        <p:spPr>
          <a:xfrm>
            <a:off x="1103312" y="2052918"/>
            <a:ext cx="8946541" cy="4195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gn="r" rtl="1">
              <a:buFont typeface="Wingdings" panose="05000000000000000000" pitchFamily="2" charset="2"/>
              <a:buChar char="§"/>
            </a:pPr>
            <a:r>
              <a:rPr lang="ar-IQ" sz="2400" b="1" smtClean="0">
                <a:latin typeface="Segoe UI" panose="020B0502040204020203" pitchFamily="34" charset="0"/>
                <a:cs typeface="Segoe UI" panose="020B0502040204020203" pitchFamily="34" charset="0"/>
              </a:rPr>
              <a:t>أ.م.د. جاسم محمد صالح</a:t>
            </a:r>
          </a:p>
          <a:p>
            <a:pPr algn="r" rtl="1">
              <a:buFont typeface="Wingdings" panose="05000000000000000000" pitchFamily="2" charset="2"/>
              <a:buChar char="§"/>
            </a:pPr>
            <a:r>
              <a:rPr lang="ar-IQ" sz="2400" b="1" smtClean="0">
                <a:latin typeface="Segoe UI" panose="020B0502040204020203" pitchFamily="34" charset="0"/>
                <a:cs typeface="Segoe UI" panose="020B0502040204020203" pitchFamily="34" charset="0"/>
              </a:rPr>
              <a:t>أ.م.د. حيدر باقر عبد الله</a:t>
            </a:r>
          </a:p>
          <a:p>
            <a:pPr algn="r" rtl="1"/>
            <a:endParaRPr lang="ar-IQ" sz="2400" b="1" smtClean="0">
              <a:latin typeface="Segoe UI" panose="020B0502040204020203" pitchFamily="34" charset="0"/>
              <a:cs typeface="Segoe UI" panose="020B0502040204020203" pitchFamily="34" charset="0"/>
            </a:endParaRPr>
          </a:p>
          <a:p>
            <a:pPr algn="r" rtl="1">
              <a:buFont typeface="Wingdings" panose="05000000000000000000" pitchFamily="2" charset="2"/>
              <a:buChar char="§"/>
            </a:pPr>
            <a:r>
              <a:rPr lang="ar-SA" sz="2400" b="1" smtClean="0">
                <a:latin typeface="Segoe UI" panose="020B0502040204020203" pitchFamily="34" charset="0"/>
                <a:cs typeface="Segoe UI" panose="020B0502040204020203" pitchFamily="34" charset="0"/>
              </a:rPr>
              <a:t>المصادر</a:t>
            </a:r>
            <a:r>
              <a:rPr lang="en-US" sz="2400" b="1" smtClean="0">
                <a:latin typeface="Segoe UI" panose="020B0502040204020203" pitchFamily="34" charset="0"/>
                <a:cs typeface="Segoe UI" panose="020B0502040204020203" pitchFamily="34" charset="0"/>
              </a:rPr>
              <a:t> :</a:t>
            </a:r>
          </a:p>
          <a:p>
            <a:pPr algn="r" rtl="1">
              <a:buFont typeface="Wingdings" panose="05000000000000000000" pitchFamily="2" charset="2"/>
              <a:buChar char="ü"/>
            </a:pPr>
            <a:r>
              <a:rPr lang="ar-SA" sz="2400" b="1" smtClean="0">
                <a:latin typeface="Segoe UI" panose="020B0502040204020203" pitchFamily="34" charset="0"/>
                <a:cs typeface="Segoe UI" panose="020B0502040204020203" pitchFamily="34" charset="0"/>
              </a:rPr>
              <a:t>1- الكيمياء اللاعضوية المقارنة والتركيبة ترجمة د</a:t>
            </a:r>
            <a:r>
              <a:rPr lang="en-US" sz="2400" b="1" smtClean="0">
                <a:latin typeface="Segoe UI" panose="020B0502040204020203" pitchFamily="34" charset="0"/>
                <a:cs typeface="Segoe UI" panose="020B0502040204020203" pitchFamily="34" charset="0"/>
              </a:rPr>
              <a:t>. </a:t>
            </a:r>
            <a:r>
              <a:rPr lang="ar-SA" sz="2400" b="1" smtClean="0">
                <a:latin typeface="Segoe UI" panose="020B0502040204020203" pitchFamily="34" charset="0"/>
                <a:cs typeface="Segoe UI" panose="020B0502040204020203" pitchFamily="34" charset="0"/>
              </a:rPr>
              <a:t>مهدي ناجي الزكوم</a:t>
            </a:r>
            <a:endParaRPr lang="en-US" sz="2400" b="1" smtClean="0">
              <a:latin typeface="Segoe UI" panose="020B0502040204020203" pitchFamily="34" charset="0"/>
              <a:cs typeface="Segoe UI" panose="020B0502040204020203" pitchFamily="34" charset="0"/>
            </a:endParaRPr>
          </a:p>
          <a:p>
            <a:pPr algn="r" rtl="1">
              <a:buFont typeface="Wingdings" panose="05000000000000000000" pitchFamily="2" charset="2"/>
              <a:buChar char="ü"/>
            </a:pPr>
            <a:r>
              <a:rPr lang="ar-SA" sz="2400" b="1" smtClean="0">
                <a:latin typeface="Segoe UI" panose="020B0502040204020203" pitchFamily="34" charset="0"/>
                <a:cs typeface="Segoe UI" panose="020B0502040204020203" pitchFamily="34" charset="0"/>
              </a:rPr>
              <a:t>2- كيمياء العناصر الممثلة د</a:t>
            </a:r>
            <a:r>
              <a:rPr lang="en-US" sz="2400" b="1" smtClean="0">
                <a:latin typeface="Segoe UI" panose="020B0502040204020203" pitchFamily="34" charset="0"/>
                <a:cs typeface="Segoe UI" panose="020B0502040204020203" pitchFamily="34" charset="0"/>
              </a:rPr>
              <a:t>. </a:t>
            </a:r>
            <a:r>
              <a:rPr lang="ar-SA" sz="2400" b="1" smtClean="0">
                <a:latin typeface="Segoe UI" panose="020B0502040204020203" pitchFamily="34" charset="0"/>
                <a:cs typeface="Segoe UI" panose="020B0502040204020203" pitchFamily="34" charset="0"/>
              </a:rPr>
              <a:t>مهدي ناجي الزكوم و د</a:t>
            </a:r>
            <a:r>
              <a:rPr lang="en-US" sz="2400" b="1" smtClean="0">
                <a:latin typeface="Segoe UI" panose="020B0502040204020203" pitchFamily="34" charset="0"/>
                <a:cs typeface="Segoe UI" panose="020B0502040204020203" pitchFamily="34" charset="0"/>
              </a:rPr>
              <a:t>. </a:t>
            </a:r>
            <a:r>
              <a:rPr lang="ar-SA" sz="2400" b="1" smtClean="0">
                <a:latin typeface="Segoe UI" panose="020B0502040204020203" pitchFamily="34" charset="0"/>
                <a:cs typeface="Segoe UI" panose="020B0502040204020203" pitchFamily="34" charset="0"/>
              </a:rPr>
              <a:t>كاظم العبيدي</a:t>
            </a:r>
            <a:endParaRPr lang="en-US" sz="2400" b="1" smtClean="0">
              <a:latin typeface="Segoe UI" panose="020B0502040204020203" pitchFamily="34" charset="0"/>
              <a:cs typeface="Segoe UI" panose="020B0502040204020203" pitchFamily="34" charset="0"/>
            </a:endParaRPr>
          </a:p>
          <a:p>
            <a:pPr algn="r" rtl="1">
              <a:buFont typeface="Wingdings" panose="05000000000000000000" pitchFamily="2" charset="2"/>
              <a:buChar char="ü"/>
            </a:pPr>
            <a:r>
              <a:rPr lang="ar-SA" sz="2400" b="1" smtClean="0">
                <a:latin typeface="Segoe UI" panose="020B0502040204020203" pitchFamily="34" charset="0"/>
                <a:cs typeface="Segoe UI" panose="020B0502040204020203" pitchFamily="34" charset="0"/>
              </a:rPr>
              <a:t>3- الكيمياء اللاعضوية الاساسية</a:t>
            </a:r>
            <a:r>
              <a:rPr lang="en-US" sz="2400" b="1" smtClean="0">
                <a:latin typeface="Segoe UI" panose="020B0502040204020203" pitchFamily="34" charset="0"/>
                <a:cs typeface="Segoe UI" panose="020B0502040204020203" pitchFamily="34" charset="0"/>
              </a:rPr>
              <a:t> ) </a:t>
            </a:r>
            <a:r>
              <a:rPr lang="ar-SA" sz="2400" b="1" smtClean="0">
                <a:latin typeface="Segoe UI" panose="020B0502040204020203" pitchFamily="34" charset="0"/>
                <a:cs typeface="Segoe UI" panose="020B0502040204020203" pitchFamily="34" charset="0"/>
              </a:rPr>
              <a:t>ج</a:t>
            </a:r>
            <a:r>
              <a:rPr lang="en-US" sz="2400" b="1" smtClean="0">
                <a:latin typeface="Segoe UI" panose="020B0502040204020203" pitchFamily="34" charset="0"/>
                <a:cs typeface="Segoe UI" panose="020B0502040204020203" pitchFamily="34" charset="0"/>
              </a:rPr>
              <a:t> 1 ( </a:t>
            </a:r>
            <a:r>
              <a:rPr lang="ar-SA" sz="2400" b="1" smtClean="0">
                <a:latin typeface="Segoe UI" panose="020B0502040204020203" pitchFamily="34" charset="0"/>
                <a:cs typeface="Segoe UI" panose="020B0502040204020203" pitchFamily="34" charset="0"/>
              </a:rPr>
              <a:t>ترجمة د</a:t>
            </a:r>
            <a:r>
              <a:rPr lang="en-US" sz="2400" b="1" smtClean="0">
                <a:latin typeface="Segoe UI" panose="020B0502040204020203" pitchFamily="34" charset="0"/>
                <a:cs typeface="Segoe UI" panose="020B0502040204020203" pitchFamily="34" charset="0"/>
              </a:rPr>
              <a:t>. </a:t>
            </a:r>
            <a:r>
              <a:rPr lang="ar-SA" sz="2400" b="1" smtClean="0">
                <a:latin typeface="Segoe UI" panose="020B0502040204020203" pitchFamily="34" charset="0"/>
                <a:cs typeface="Segoe UI" panose="020B0502040204020203" pitchFamily="34" charset="0"/>
              </a:rPr>
              <a:t>مهدي ناجي الزكوم</a:t>
            </a:r>
            <a:endParaRPr lang="en-US" sz="2400" b="1" smtClean="0">
              <a:latin typeface="Segoe UI" panose="020B0502040204020203" pitchFamily="34" charset="0"/>
              <a:cs typeface="Segoe UI" panose="020B0502040204020203" pitchFamily="34" charset="0"/>
            </a:endParaRPr>
          </a:p>
          <a:p>
            <a:pPr algn="r" rtl="1">
              <a:buFont typeface="Wingdings" panose="05000000000000000000" pitchFamily="2" charset="2"/>
              <a:buChar char="§"/>
            </a:pPr>
            <a:endParaRPr lang="en-US" sz="24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735807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E92251D-4487-4E76-9248-417A0139330D}" type="slidenum">
              <a:rPr lang="en-US" smtClean="0"/>
              <a:t>10</a:t>
            </a:fld>
            <a:endParaRPr lang="en-US"/>
          </a:p>
        </p:txBody>
      </p:sp>
      <p:sp>
        <p:nvSpPr>
          <p:cNvPr id="5" name="Rectangle 4"/>
          <p:cNvSpPr/>
          <p:nvPr/>
        </p:nvSpPr>
        <p:spPr>
          <a:xfrm>
            <a:off x="969264" y="647149"/>
            <a:ext cx="9317736" cy="5633722"/>
          </a:xfrm>
          <a:prstGeom prst="rect">
            <a:avLst/>
          </a:prstGeom>
        </p:spPr>
        <p:txBody>
          <a:bodyPr wrap="square">
            <a:spAutoFit/>
          </a:bodyPr>
          <a:lstStyle/>
          <a:p>
            <a:pPr algn="just" rtl="1">
              <a:lnSpc>
                <a:spcPct val="107000"/>
              </a:lnSpc>
              <a:spcAft>
                <a:spcPts val="800"/>
              </a:spcAft>
            </a:pPr>
            <a:r>
              <a:rPr lang="ar-SA" sz="2400" b="1" dirty="0" smtClean="0">
                <a:effectLst/>
                <a:latin typeface="Times New Roman" panose="02020603050405020304" pitchFamily="18" charset="0"/>
                <a:ea typeface="Calibri" panose="020F0502020204030204" pitchFamily="34" charset="0"/>
                <a:cs typeface="Times New Roman" panose="02020603050405020304" pitchFamily="18" charset="0"/>
              </a:rPr>
              <a:t>العناصر القلوية الترابية</a:t>
            </a:r>
            <a:endParaRPr lang="ar-IQ" sz="24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rtl="1">
              <a:lnSpc>
                <a:spcPct val="107000"/>
              </a:lnSpc>
              <a:spcAft>
                <a:spcPts val="800"/>
              </a:spcAft>
            </a:pPr>
            <a:endParaRPr lang="en-US"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r" rtl="1">
              <a:lnSpc>
                <a:spcPct val="107000"/>
              </a:lnSpc>
              <a:spcBef>
                <a:spcPts val="0"/>
              </a:spcBef>
              <a:spcAft>
                <a:spcPts val="800"/>
              </a:spcAft>
              <a:buFont typeface="Symbol" panose="05050102010706020507" pitchFamily="18" charset="2"/>
              <a:buChar char=""/>
            </a:pP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تقع فى یسار الجدول ویرمز لھا بالرمز </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2A </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r" rtl="1">
              <a:lnSpc>
                <a:spcPct val="107000"/>
              </a:lnSpc>
              <a:spcBef>
                <a:spcPts val="0"/>
              </a:spcBef>
              <a:spcAft>
                <a:spcPts val="800"/>
              </a:spcAft>
              <a:buFont typeface="Symbol" panose="05050102010706020507" pitchFamily="18" charset="2"/>
              <a:buChar char=""/>
            </a:pP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تسمى عناصر المجموعة فلزات الاتربه القلویة لأنھا تتكون من مركبات أرضیة مثل كربونات الكالسیوم.  </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r" rtl="1">
              <a:lnSpc>
                <a:spcPct val="107000"/>
              </a:lnSpc>
              <a:spcBef>
                <a:spcPts val="0"/>
              </a:spcBef>
              <a:spcAft>
                <a:spcPts val="800"/>
              </a:spcAft>
              <a:buFont typeface="Symbol" panose="05050102010706020507" pitchFamily="18" charset="2"/>
              <a:buChar char=""/>
            </a:pP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أقل نشاطا من الفلزات القلوية. </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r" rtl="1">
              <a:lnSpc>
                <a:spcPct val="107000"/>
              </a:lnSpc>
              <a:spcBef>
                <a:spcPts val="0"/>
              </a:spcBef>
              <a:spcAft>
                <a:spcPts val="800"/>
              </a:spcAft>
              <a:buFont typeface="Symbol" panose="05050102010706020507" pitchFamily="18" charset="2"/>
              <a:buChar char=""/>
            </a:pP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عناصر ثنائیة التكافؤ لاحتواء غلاف التكافؤ على الكترونین ,تمیل لفقد </a:t>
            </a:r>
            <a:r>
              <a:rPr lang="fa-IR" sz="2000" b="1" dirty="0" smtClean="0">
                <a:effectLst/>
                <a:latin typeface="Times New Roman" panose="02020603050405020304" pitchFamily="18" charset="0"/>
                <a:ea typeface="Calibri" panose="020F0502020204030204" pitchFamily="34" charset="0"/>
                <a:cs typeface="Times New Roman" panose="02020603050405020304" pitchFamily="18" charset="0"/>
              </a:rPr>
              <a:t>۲</a:t>
            </a: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 إلكترون وتتحول إلى أیون موجب ثنائى الشحنة. </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r" rtl="1">
              <a:lnSpc>
                <a:spcPct val="107000"/>
              </a:lnSpc>
              <a:spcBef>
                <a:spcPts val="0"/>
              </a:spcBef>
              <a:spcAft>
                <a:spcPts val="800"/>
              </a:spcAft>
              <a:buFont typeface="Symbol" panose="05050102010706020507" pitchFamily="18" charset="2"/>
              <a:buChar char=""/>
            </a:pP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لا تحتفظ فى الكیروسین مثل الفلزات القلویة لأنھا أقل نشاط كیمیائى من العناصر القلوية.</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r" rtl="1">
              <a:lnSpc>
                <a:spcPct val="107000"/>
              </a:lnSpc>
              <a:spcBef>
                <a:spcPts val="0"/>
              </a:spcBef>
              <a:spcAft>
                <a:spcPts val="800"/>
              </a:spcAft>
              <a:buFont typeface="Symbol" panose="05050102010706020507" pitchFamily="18" charset="2"/>
              <a:buChar char=""/>
            </a:pP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یزداد نشاطھا الكیمیائى بزیادة الحجم الذرى لسھولة فقد إلكترونى التكافؤ. </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r" rtl="1">
              <a:lnSpc>
                <a:spcPct val="107000"/>
              </a:lnSpc>
              <a:spcBef>
                <a:spcPts val="0"/>
              </a:spcBef>
              <a:spcAft>
                <a:spcPts val="800"/>
              </a:spcAft>
              <a:buFont typeface="Symbol" panose="05050102010706020507" pitchFamily="18" charset="2"/>
              <a:buChar char=""/>
            </a:pP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جیدة التوصیل للحرارة والكھرباء. </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r" rtl="1">
              <a:lnSpc>
                <a:spcPct val="107000"/>
              </a:lnSpc>
              <a:spcBef>
                <a:spcPts val="0"/>
              </a:spcBef>
              <a:spcAft>
                <a:spcPts val="800"/>
              </a:spcAft>
              <a:buFont typeface="Symbol" panose="05050102010706020507" pitchFamily="18" charset="2"/>
              <a:buChar char=""/>
            </a:pP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كثافتھا أكبر من كثافة الفلزات القلویة.</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61950" marR="0" algn="just" rtl="1">
              <a:lnSpc>
                <a:spcPct val="107000"/>
              </a:lnSpc>
              <a:spcBef>
                <a:spcPts val="0"/>
              </a:spcBef>
              <a:spcAft>
                <a:spcPts val="800"/>
              </a:spcAft>
            </a:pP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وهي:</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61950" marR="0" algn="just" rtl="1">
              <a:lnSpc>
                <a:spcPct val="107000"/>
              </a:lnSpc>
              <a:spcBef>
                <a:spcPts val="0"/>
              </a:spcBef>
              <a:spcAft>
                <a:spcPts val="800"/>
              </a:spcAft>
            </a:pP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بیریلیوم</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 Be </a:t>
            </a: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مغنیسیوم</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Mg </a:t>
            </a: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 ، كالسیوم</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 Ca </a:t>
            </a: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 سترونشیوم</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smtClean="0">
                <a:effectLst/>
                <a:latin typeface="Times New Roman" panose="02020603050405020304" pitchFamily="18" charset="0"/>
                <a:ea typeface="Calibri" panose="020F0502020204030204" pitchFamily="34" charset="0"/>
                <a:cs typeface="Times New Roman" panose="02020603050405020304" pitchFamily="18" charset="0"/>
              </a:rPr>
              <a:t>Sr</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Ba </a:t>
            </a:r>
            <a:r>
              <a:rPr lang="ar-IQ" sz="20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ar-SA" sz="2000" b="1" dirty="0" smtClean="0">
                <a:latin typeface="Times New Roman" panose="02020603050405020304" pitchFamily="18" charset="0"/>
                <a:ea typeface="Calibri" panose="020F0502020204030204" pitchFamily="34" charset="0"/>
                <a:cs typeface="Times New Roman" panose="02020603050405020304" pitchFamily="18" charset="0"/>
              </a:rPr>
              <a:t>باریوم</a:t>
            </a:r>
            <a:r>
              <a:rPr lang="ar-SA" sz="2000" b="1" dirty="0">
                <a:latin typeface="Times New Roman" panose="02020603050405020304" pitchFamily="18" charset="0"/>
                <a:ea typeface="Calibri" panose="020F0502020204030204" pitchFamily="34" charset="0"/>
                <a:cs typeface="Times New Roman" panose="02020603050405020304" pitchFamily="18" charset="0"/>
              </a:rPr>
              <a:t>، </a:t>
            </a: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 رادیوم</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 Ra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24785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E92251D-4487-4E76-9248-417A0139330D}" type="slidenum">
              <a:rPr lang="en-US" smtClean="0"/>
              <a:t>11</a:t>
            </a:fld>
            <a:endParaRPr lang="en-US"/>
          </a:p>
        </p:txBody>
      </p:sp>
      <p:sp>
        <p:nvSpPr>
          <p:cNvPr id="5" name="Rectangle 4"/>
          <p:cNvSpPr/>
          <p:nvPr/>
        </p:nvSpPr>
        <p:spPr>
          <a:xfrm>
            <a:off x="539496" y="151308"/>
            <a:ext cx="9813044" cy="6467733"/>
          </a:xfrm>
          <a:prstGeom prst="rect">
            <a:avLst/>
          </a:prstGeom>
        </p:spPr>
        <p:txBody>
          <a:bodyPr wrap="square">
            <a:spAutoFit/>
          </a:bodyPr>
          <a:lstStyle/>
          <a:p>
            <a:pPr marL="361950" marR="0" algn="just" rtl="1">
              <a:lnSpc>
                <a:spcPct val="107000"/>
              </a:lnSpc>
              <a:spcBef>
                <a:spcPts val="0"/>
              </a:spcBef>
              <a:spcAft>
                <a:spcPts val="800"/>
              </a:spcAft>
            </a:pPr>
            <a:r>
              <a:rPr lang="ar-SA" sz="2000" b="1" u="sng" dirty="0" smtClean="0">
                <a:effectLst/>
                <a:latin typeface="Times New Roman" panose="02020603050405020304" pitchFamily="18" charset="0"/>
                <a:ea typeface="Calibri" panose="020F0502020204030204" pitchFamily="34" charset="0"/>
                <a:cs typeface="Times New Roman" panose="02020603050405020304" pitchFamily="18" charset="0"/>
              </a:rPr>
              <a:t>ﻣﺠﻤﻮﻋﺔ ﻋﻨﺎ</a:t>
            </a:r>
            <a:r>
              <a:rPr lang="ar-IQ" sz="2000" b="1" u="sng" dirty="0" smtClean="0">
                <a:effectLst/>
                <a:latin typeface="Times New Roman" panose="02020603050405020304" pitchFamily="18" charset="0"/>
                <a:ea typeface="Calibri" panose="020F0502020204030204" pitchFamily="34" charset="0"/>
                <a:cs typeface="Times New Roman" panose="02020603050405020304" pitchFamily="18" charset="0"/>
              </a:rPr>
              <a:t>صر </a:t>
            </a:r>
            <a:r>
              <a:rPr lang="en-US" sz="2000" b="1" u="sng" spc="-5" dirty="0" smtClean="0">
                <a:effectLst/>
                <a:latin typeface="Times New Roman" panose="02020603050405020304" pitchFamily="18" charset="0"/>
                <a:ea typeface="Calibri" panose="020F0502020204030204" pitchFamily="34" charset="0"/>
                <a:cs typeface="Times New Roman" panose="02020603050405020304" pitchFamily="18" charset="0"/>
              </a:rPr>
              <a:t>"p-block</a:t>
            </a:r>
            <a:r>
              <a:rPr lang="en-US" sz="2000" b="1" u="sng" spc="255"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u="sng" spc="-5" dirty="0" smtClean="0">
                <a:effectLst/>
                <a:latin typeface="Times New Roman" panose="02020603050405020304" pitchFamily="18" charset="0"/>
                <a:ea typeface="Calibri" panose="020F0502020204030204" pitchFamily="34" charset="0"/>
                <a:cs typeface="Times New Roman" panose="02020603050405020304" pitchFamily="18" charset="0"/>
              </a:rPr>
              <a:t>elements</a:t>
            </a:r>
            <a:r>
              <a:rPr lang="en-US" sz="2000" b="1" u="sng" spc="-9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u="sng"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en-US" sz="2000" b="1" u="sng" spc="1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u="sng" dirty="0" smtClean="0">
                <a:effectLst/>
                <a:latin typeface="Times New Roman" panose="02020603050405020304" pitchFamily="18" charset="0"/>
                <a:ea typeface="Calibri" panose="020F0502020204030204" pitchFamily="34" charset="0"/>
                <a:cs typeface="Times New Roman" panose="02020603050405020304" pitchFamily="18" charset="0"/>
              </a:rPr>
              <a:t>(p) </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r" rtl="1">
              <a:lnSpc>
                <a:spcPct val="107000"/>
              </a:lnSpc>
              <a:spcAft>
                <a:spcPts val="800"/>
              </a:spcAft>
            </a:pP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  وﺗﻨﺘﮭﻲ ﺑﺎﻟﺘﺸﻜﯿﻞ اﻹﻟﻜﺘﺮوﻧﻲ (</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np</a:t>
            </a:r>
            <a:r>
              <a:rPr lang="en-US" sz="2000" b="1" baseline="30000" dirty="0" smtClean="0">
                <a:effectLst/>
                <a:latin typeface="Times New Roman" panose="02020603050405020304" pitchFamily="18" charset="0"/>
                <a:ea typeface="Calibri" panose="020F0502020204030204" pitchFamily="34" charset="0"/>
                <a:cs typeface="Times New Roman" panose="02020603050405020304" pitchFamily="18" charset="0"/>
              </a:rPr>
              <a:t>1-5</a:t>
            </a: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ar-SA" sz="20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r" rtl="1">
              <a:lnSpc>
                <a:spcPct val="107000"/>
              </a:lnSpc>
              <a:spcAft>
                <a:spcPts val="800"/>
              </a:spcAft>
            </a:pP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وﺗﻀﻢ ﻋﻨﺎﺻﺮ اﻟﻤﺠﻤﻮﻋﺎت 3, 4 ,5 ,6 ,7</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r" rtl="1">
              <a:lnSpc>
                <a:spcPct val="107000"/>
              </a:lnSpc>
            </a:pP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ﻣﺠﻤﻮﻋﺔ ﺑﻮرون (</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IIIA</a:t>
            </a: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 3 </a:t>
            </a:r>
            <a:r>
              <a:rPr lang="ar-IQ" sz="2000" b="1"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ﻣﺠﻤﻮﻋﺔ ﻛﺮﺑﻮن (</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IVA</a:t>
            </a: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):4 ، ﻣﺠﻤﻮﻋﺔ ﻧﯿﺘﺮوﺟﯿﻦ (</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VA</a:t>
            </a: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):5 ، اﻟﻜﺎﻟﻮﺟﯿﻨﺎت (</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VIA</a:t>
            </a: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):6 ، اﻟﮭﺎﻟﻮﺟﯿﻨﺎت (</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VIIA</a:t>
            </a: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):7</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r" rtl="1">
              <a:lnSpc>
                <a:spcPct val="107000"/>
              </a:lnSpc>
              <a:spcAft>
                <a:spcPts val="800"/>
              </a:spcAft>
            </a:pP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R="0" lvl="0" algn="r" rtl="1">
              <a:lnSpc>
                <a:spcPct val="107000"/>
              </a:lnSpc>
              <a:spcBef>
                <a:spcPts val="0"/>
              </a:spcBef>
              <a:spcAft>
                <a:spcPts val="800"/>
              </a:spcAft>
            </a:pPr>
            <a:r>
              <a:rPr lang="ar-IQ" sz="2000" b="1" u="sng" dirty="0" smtClean="0">
                <a:effectLst/>
                <a:latin typeface="Times New Roman" panose="02020603050405020304" pitchFamily="18" charset="0"/>
                <a:ea typeface="Calibri" panose="020F0502020204030204" pitchFamily="34" charset="0"/>
                <a:cs typeface="Times New Roman" panose="02020603050405020304" pitchFamily="18" charset="0"/>
              </a:rPr>
              <a:t>1- </a:t>
            </a:r>
            <a:r>
              <a:rPr lang="ar-SA" sz="2000" b="1" u="sng" dirty="0" smtClean="0">
                <a:effectLst/>
                <a:latin typeface="Times New Roman" panose="02020603050405020304" pitchFamily="18" charset="0"/>
                <a:ea typeface="Calibri" panose="020F0502020204030204" pitchFamily="34" charset="0"/>
                <a:cs typeface="Times New Roman" panose="02020603050405020304" pitchFamily="18" charset="0"/>
              </a:rPr>
              <a:t>العناصر الانتقالية  </a:t>
            </a:r>
            <a:r>
              <a:rPr lang="en-US" sz="2000" b="1" u="sng" dirty="0" smtClean="0">
                <a:effectLst/>
                <a:latin typeface="Times New Roman" panose="02020603050405020304" pitchFamily="18" charset="0"/>
                <a:ea typeface="Calibri" panose="020F0502020204030204" pitchFamily="34" charset="0"/>
                <a:cs typeface="Times New Roman" panose="02020603050405020304" pitchFamily="18" charset="0"/>
              </a:rPr>
              <a:t>The Transition Elements</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rtl="1">
              <a:lnSpc>
                <a:spcPct val="107000"/>
              </a:lnSpc>
              <a:spcAft>
                <a:spcPts val="800"/>
              </a:spcAft>
            </a:pP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تتمیز ھذه العناصر بوجود الكترون او اثنین في الغلاف الثانوي</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  S </a:t>
            </a: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 بالاضافة الى عدد من الالكترونات يتراوح بين (1-9) في الغلاف الثانوي </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d </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R="0" lvl="0" algn="r" rtl="1">
              <a:lnSpc>
                <a:spcPct val="107000"/>
              </a:lnSpc>
              <a:spcBef>
                <a:spcPts val="0"/>
              </a:spcBef>
              <a:spcAft>
                <a:spcPts val="800"/>
              </a:spcAft>
            </a:pPr>
            <a:r>
              <a:rPr lang="ar-IQ" sz="2000" b="1" u="sng" dirty="0" smtClean="0">
                <a:effectLst/>
                <a:latin typeface="Times New Roman" panose="02020603050405020304" pitchFamily="18" charset="0"/>
                <a:ea typeface="Calibri" panose="020F0502020204030204" pitchFamily="34" charset="0"/>
                <a:cs typeface="Times New Roman" panose="02020603050405020304" pitchFamily="18" charset="0"/>
              </a:rPr>
              <a:t>2- </a:t>
            </a:r>
            <a:r>
              <a:rPr lang="ar-SA" sz="2000" b="1" u="sng" dirty="0" smtClean="0">
                <a:effectLst/>
                <a:latin typeface="Times New Roman" panose="02020603050405020304" pitchFamily="18" charset="0"/>
                <a:ea typeface="Calibri" panose="020F0502020204030204" pitchFamily="34" charset="0"/>
                <a:cs typeface="Times New Roman" panose="02020603050405020304" pitchFamily="18" charset="0"/>
              </a:rPr>
              <a:t>العناصر الانتقالية الداخلية  </a:t>
            </a:r>
            <a:r>
              <a:rPr lang="en-US" sz="2000" b="1" u="sng" dirty="0" smtClean="0">
                <a:effectLst/>
                <a:latin typeface="Times New Roman" panose="02020603050405020304" pitchFamily="18" charset="0"/>
                <a:ea typeface="Calibri" panose="020F0502020204030204" pitchFamily="34" charset="0"/>
                <a:cs typeface="Times New Roman" panose="02020603050405020304" pitchFamily="18" charset="0"/>
              </a:rPr>
              <a:t>Inner Transition Elements</a:t>
            </a: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  </a:t>
            </a:r>
          </a:p>
          <a:p>
            <a:pPr algn="just" rtl="1">
              <a:lnSpc>
                <a:spcPct val="107000"/>
              </a:lnSpc>
              <a:spcAft>
                <a:spcPts val="800"/>
              </a:spcAft>
            </a:pP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وقد تدعى ایضا بعناصر اللانثانات</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 (Lanthanides ) </a:t>
            </a: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والاكتینات</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smtClean="0">
                <a:effectLst/>
                <a:latin typeface="Times New Roman" panose="02020603050405020304" pitchFamily="18" charset="0"/>
                <a:ea typeface="Calibri" panose="020F0502020204030204" pitchFamily="34" charset="0"/>
                <a:cs typeface="Times New Roman" panose="02020603050405020304" pitchFamily="18" charset="0"/>
              </a:rPr>
              <a:t>Actanides</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وتمتاز بان </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rtl="1">
              <a:lnSpc>
                <a:spcPct val="107000"/>
              </a:lnSpc>
              <a:spcAft>
                <a:spcPts val="800"/>
              </a:spcAft>
            </a:pP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مستویاتھا الخارجیة الثلاثة </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f, d, s  </a:t>
            </a:r>
            <a:r>
              <a:rPr lang="ar-IQ" sz="20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ar-SA" sz="2000" b="1" dirty="0" smtClean="0">
                <a:latin typeface="Times New Roman" panose="02020603050405020304" pitchFamily="18" charset="0"/>
                <a:ea typeface="Calibri" panose="020F0502020204030204" pitchFamily="34" charset="0"/>
                <a:cs typeface="Times New Roman" panose="02020603050405020304" pitchFamily="18" charset="0"/>
              </a:rPr>
              <a:t>غیر </a:t>
            </a:r>
            <a:r>
              <a:rPr lang="ar-SA" sz="2000" b="1" dirty="0">
                <a:latin typeface="Times New Roman" panose="02020603050405020304" pitchFamily="18" charset="0"/>
                <a:ea typeface="Calibri" panose="020F0502020204030204" pitchFamily="34" charset="0"/>
                <a:cs typeface="Times New Roman" panose="02020603050405020304" pitchFamily="18" charset="0"/>
              </a:rPr>
              <a:t>ممتلئة الى سعتھا القصوى .</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rtl="1">
              <a:lnSpc>
                <a:spcPct val="107000"/>
              </a:lnSpc>
              <a:spcAft>
                <a:spcPts val="800"/>
              </a:spcAft>
            </a:pP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rtl="1">
              <a:lnSpc>
                <a:spcPct val="107000"/>
              </a:lnSpc>
              <a:spcAft>
                <a:spcPts val="800"/>
              </a:spcAft>
            </a:pPr>
            <a:r>
              <a:rPr lang="ar-SA" sz="2000" b="1" u="sng" dirty="0" smtClean="0">
                <a:effectLst/>
                <a:latin typeface="Times New Roman" panose="02020603050405020304" pitchFamily="18" charset="0"/>
                <a:ea typeface="Calibri" panose="020F0502020204030204" pitchFamily="34" charset="0"/>
                <a:cs typeface="Times New Roman" panose="02020603050405020304" pitchFamily="18" charset="0"/>
              </a:rPr>
              <a:t>كیف نحدد موقع أي عنصر في الجدول الدوري </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rtl="1">
              <a:lnSpc>
                <a:spcPct val="107000"/>
              </a:lnSpc>
              <a:spcAft>
                <a:spcPts val="800"/>
              </a:spcAft>
            </a:pP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یلاحظ من خلال العرض السابق أنه یمكن الاستعانة بالجدول الدوري للعناصر في كتابة الترتیب الالكتروني للمستویات الخارجیة لأي عنصر من العناصر وخاصة بالنسبة لعناصر المجموعات الرئیسیة وھي كما یلي</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21123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E92251D-4487-4E76-9248-417A0139330D}" type="slidenum">
              <a:rPr lang="en-US" smtClean="0"/>
              <a:t>12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83993654"/>
              </p:ext>
            </p:extLst>
          </p:nvPr>
        </p:nvGraphicFramePr>
        <p:xfrm>
          <a:off x="1655063" y="198164"/>
          <a:ext cx="8347521" cy="2005539"/>
        </p:xfrm>
        <a:graphic>
          <a:graphicData uri="http://schemas.openxmlformats.org/drawingml/2006/table">
            <a:tbl>
              <a:tblPr firstRow="1" firstCol="1" lastRow="1" lastCol="1" bandRow="1" bandCol="1">
                <a:tableStyleId>{5C22544A-7EE6-4342-B048-85BDC9FD1C3A}</a:tableStyleId>
              </a:tblPr>
              <a:tblGrid>
                <a:gridCol w="969418"/>
                <a:gridCol w="920368"/>
                <a:gridCol w="909666"/>
                <a:gridCol w="935529"/>
                <a:gridCol w="898964"/>
                <a:gridCol w="862399"/>
                <a:gridCol w="952473"/>
                <a:gridCol w="903423"/>
                <a:gridCol w="995281"/>
              </a:tblGrid>
              <a:tr h="437991">
                <a:tc>
                  <a:txBody>
                    <a:bodyPr/>
                    <a:lstStyle/>
                    <a:p>
                      <a:pPr marL="0" marR="55245" algn="ctr" rtl="1">
                        <a:lnSpc>
                          <a:spcPts val="1595"/>
                        </a:lnSpc>
                        <a:spcBef>
                          <a:spcPts val="0"/>
                        </a:spcBef>
                        <a:spcAft>
                          <a:spcPts val="0"/>
                        </a:spcAft>
                      </a:pPr>
                      <a:r>
                        <a:rPr lang="en-US" sz="1800">
                          <a:effectLst/>
                          <a:latin typeface="Times New Roman" panose="02020603050405020304" pitchFamily="18" charset="0"/>
                          <a:cs typeface="Times New Roman" panose="02020603050405020304" pitchFamily="18" charset="0"/>
                        </a:rPr>
                        <a:t>8</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55245" algn="ctr" rtl="1">
                        <a:lnSpc>
                          <a:spcPts val="1595"/>
                        </a:lnSpc>
                        <a:spcBef>
                          <a:spcPts val="0"/>
                        </a:spcBef>
                        <a:spcAft>
                          <a:spcPts val="0"/>
                        </a:spcAft>
                      </a:pPr>
                      <a:r>
                        <a:rPr lang="en-US" sz="1800">
                          <a:effectLst/>
                          <a:latin typeface="Times New Roman" panose="02020603050405020304" pitchFamily="18" charset="0"/>
                          <a:cs typeface="Times New Roman" panose="02020603050405020304" pitchFamily="18" charset="0"/>
                        </a:rPr>
                        <a:t>7</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55245" algn="ctr" rtl="1">
                        <a:lnSpc>
                          <a:spcPts val="1595"/>
                        </a:lnSpc>
                        <a:spcBef>
                          <a:spcPts val="0"/>
                        </a:spcBef>
                        <a:spcAft>
                          <a:spcPts val="0"/>
                        </a:spcAft>
                      </a:pPr>
                      <a:r>
                        <a:rPr lang="en-US" sz="1800">
                          <a:effectLst/>
                          <a:latin typeface="Times New Roman" panose="02020603050405020304" pitchFamily="18" charset="0"/>
                          <a:cs typeface="Times New Roman" panose="02020603050405020304" pitchFamily="18" charset="0"/>
                        </a:rPr>
                        <a:t>6</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55245" algn="ctr" rtl="1">
                        <a:lnSpc>
                          <a:spcPts val="1595"/>
                        </a:lnSpc>
                        <a:spcBef>
                          <a:spcPts val="0"/>
                        </a:spcBef>
                        <a:spcAft>
                          <a:spcPts val="0"/>
                        </a:spcAft>
                      </a:pPr>
                      <a:r>
                        <a:rPr lang="en-US" sz="1800">
                          <a:effectLst/>
                          <a:latin typeface="Times New Roman" panose="02020603050405020304" pitchFamily="18" charset="0"/>
                          <a:cs typeface="Times New Roman" panose="02020603050405020304" pitchFamily="18" charset="0"/>
                        </a:rPr>
                        <a:t>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55245" algn="ctr" rtl="1">
                        <a:lnSpc>
                          <a:spcPts val="1595"/>
                        </a:lnSpc>
                        <a:spcBef>
                          <a:spcPts val="0"/>
                        </a:spcBef>
                        <a:spcAft>
                          <a:spcPts val="0"/>
                        </a:spcAft>
                      </a:pPr>
                      <a:r>
                        <a:rPr lang="en-US" sz="1800">
                          <a:effectLst/>
                          <a:latin typeface="Times New Roman" panose="02020603050405020304" pitchFamily="18" charset="0"/>
                          <a:cs typeface="Times New Roman" panose="02020603050405020304" pitchFamily="18" charset="0"/>
                        </a:rPr>
                        <a:t>4</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55245" algn="ctr" rtl="1">
                        <a:lnSpc>
                          <a:spcPts val="1595"/>
                        </a:lnSpc>
                        <a:spcBef>
                          <a:spcPts val="0"/>
                        </a:spcBef>
                        <a:spcAft>
                          <a:spcPts val="0"/>
                        </a:spcAft>
                      </a:pPr>
                      <a:r>
                        <a:rPr lang="en-US" sz="1800">
                          <a:effectLst/>
                          <a:latin typeface="Times New Roman" panose="02020603050405020304" pitchFamily="18" charset="0"/>
                          <a:cs typeface="Times New Roman" panose="02020603050405020304" pitchFamily="18" charset="0"/>
                        </a:rPr>
                        <a:t>3</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55245" algn="ctr" rtl="1">
                        <a:lnSpc>
                          <a:spcPts val="1595"/>
                        </a:lnSpc>
                        <a:spcBef>
                          <a:spcPts val="0"/>
                        </a:spcBef>
                        <a:spcAft>
                          <a:spcPts val="0"/>
                        </a:spcAft>
                      </a:pPr>
                      <a:r>
                        <a:rPr lang="en-US" sz="1800">
                          <a:effectLst/>
                          <a:latin typeface="Times New Roman" panose="02020603050405020304" pitchFamily="18" charset="0"/>
                          <a:cs typeface="Times New Roman" panose="02020603050405020304" pitchFamily="18" charset="0"/>
                        </a:rPr>
                        <a:t>2</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55245" algn="ctr" rtl="1">
                        <a:lnSpc>
                          <a:spcPts val="1595"/>
                        </a:lnSpc>
                        <a:spcBef>
                          <a:spcPts val="0"/>
                        </a:spcBef>
                        <a:spcAft>
                          <a:spcPts val="0"/>
                        </a:spcAft>
                      </a:pPr>
                      <a:r>
                        <a:rPr lang="en-US" sz="1800" dirty="0">
                          <a:effectLst/>
                          <a:latin typeface="Times New Roman" panose="02020603050405020304" pitchFamily="18" charset="0"/>
                          <a:cs typeface="Times New Roman" panose="02020603050405020304" pitchFamily="18" charset="0"/>
                        </a:rPr>
                        <a:t>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57150" marR="0" algn="r" rtl="1">
                        <a:lnSpc>
                          <a:spcPts val="1595"/>
                        </a:lnSpc>
                        <a:spcBef>
                          <a:spcPts val="0"/>
                        </a:spcBef>
                        <a:spcAft>
                          <a:spcPts val="0"/>
                        </a:spcAft>
                      </a:pPr>
                      <a:r>
                        <a:rPr lang="ar-SA" sz="1800">
                          <a:effectLst/>
                          <a:latin typeface="Times New Roman" panose="02020603050405020304" pitchFamily="18" charset="0"/>
                          <a:cs typeface="Times New Roman" panose="02020603050405020304" pitchFamily="18" charset="0"/>
                        </a:rPr>
                        <a:t>اﻟﻤﺠﻤﻮﻋﺔ</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r>
              <a:tr h="663134">
                <a:tc>
                  <a:txBody>
                    <a:bodyPr/>
                    <a:lstStyle/>
                    <a:p>
                      <a:pPr marL="0" marR="79375" algn="l" rtl="1">
                        <a:lnSpc>
                          <a:spcPct val="107000"/>
                        </a:lnSpc>
                        <a:spcBef>
                          <a:spcPts val="160"/>
                        </a:spcBef>
                        <a:spcAft>
                          <a:spcPts val="0"/>
                        </a:spcAft>
                      </a:pPr>
                      <a:r>
                        <a:rPr lang="en-US" sz="1800">
                          <a:effectLst/>
                          <a:latin typeface="Times New Roman" panose="02020603050405020304" pitchFamily="18" charset="0"/>
                          <a:cs typeface="Times New Roman" panose="02020603050405020304" pitchFamily="18" charset="0"/>
                        </a:rPr>
                        <a:t>He</a:t>
                      </a:r>
                      <a:r>
                        <a:rPr lang="en-US" sz="1800" spc="-65">
                          <a:effectLst/>
                          <a:latin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cs typeface="Times New Roman" panose="02020603050405020304" pitchFamily="18" charset="0"/>
                        </a:rPr>
                        <a:t>-</a:t>
                      </a:r>
                      <a:r>
                        <a:rPr lang="en-US" sz="1800" spc="40">
                          <a:effectLst/>
                          <a:latin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cs typeface="Times New Roman" panose="02020603050405020304" pitchFamily="18" charset="0"/>
                        </a:rPr>
                        <a:t>Xe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85090" algn="l" rtl="1">
                        <a:lnSpc>
                          <a:spcPct val="107000"/>
                        </a:lnSpc>
                        <a:spcBef>
                          <a:spcPts val="160"/>
                        </a:spcBef>
                        <a:spcAft>
                          <a:spcPts val="0"/>
                        </a:spcAft>
                      </a:pPr>
                      <a:r>
                        <a:rPr lang="en-US" sz="1800">
                          <a:effectLst/>
                          <a:latin typeface="Times New Roman" panose="02020603050405020304" pitchFamily="18" charset="0"/>
                          <a:cs typeface="Times New Roman" panose="02020603050405020304" pitchFamily="18" charset="0"/>
                        </a:rPr>
                        <a:t>F</a:t>
                      </a:r>
                      <a:r>
                        <a:rPr lang="en-US" sz="1800" spc="65">
                          <a:effectLst/>
                          <a:latin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cs typeface="Times New Roman" panose="02020603050405020304" pitchFamily="18" charset="0"/>
                        </a:rPr>
                        <a:t>-</a:t>
                      </a:r>
                      <a:r>
                        <a:rPr lang="en-US" sz="1800" spc="45">
                          <a:effectLst/>
                          <a:latin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cs typeface="Times New Roman" panose="02020603050405020304" pitchFamily="18" charset="0"/>
                        </a:rPr>
                        <a:t>At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75565" algn="l" rtl="1">
                        <a:lnSpc>
                          <a:spcPct val="107000"/>
                        </a:lnSpc>
                        <a:spcBef>
                          <a:spcPts val="160"/>
                        </a:spcBef>
                        <a:spcAft>
                          <a:spcPts val="0"/>
                        </a:spcAft>
                      </a:pPr>
                      <a:r>
                        <a:rPr lang="en-US" sz="1800" dirty="0">
                          <a:effectLst/>
                          <a:latin typeface="Times New Roman" panose="02020603050405020304" pitchFamily="18" charset="0"/>
                          <a:cs typeface="Times New Roman" panose="02020603050405020304" pitchFamily="18" charset="0"/>
                        </a:rPr>
                        <a:t>O</a:t>
                      </a:r>
                      <a:r>
                        <a:rPr lang="en-US" sz="1800" spc="-35" dirty="0">
                          <a:effectLst/>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cs typeface="Times New Roman" panose="02020603050405020304" pitchFamily="18" charset="0"/>
                        </a:rPr>
                        <a:t>-</a:t>
                      </a:r>
                      <a:r>
                        <a:rPr lang="en-US" sz="1800" spc="-10" dirty="0">
                          <a:effectLst/>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cs typeface="Times New Roman" panose="02020603050405020304" pitchFamily="18" charset="0"/>
                        </a:rPr>
                        <a:t>Po</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80645" algn="l" rtl="1">
                        <a:lnSpc>
                          <a:spcPts val="1310"/>
                        </a:lnSpc>
                        <a:spcBef>
                          <a:spcPts val="0"/>
                        </a:spcBef>
                        <a:spcAft>
                          <a:spcPts val="0"/>
                        </a:spcAft>
                      </a:pPr>
                      <a:r>
                        <a:rPr lang="en-US" sz="1800">
                          <a:effectLst/>
                          <a:latin typeface="Times New Roman" panose="02020603050405020304" pitchFamily="18" charset="0"/>
                          <a:cs typeface="Times New Roman" panose="02020603050405020304" pitchFamily="18" charset="0"/>
                        </a:rPr>
                        <a:t>N</a:t>
                      </a:r>
                      <a:r>
                        <a:rPr lang="en-US" sz="1800" spc="75">
                          <a:effectLst/>
                          <a:latin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cs typeface="Times New Roman" panose="02020603050405020304" pitchFamily="18" charset="0"/>
                        </a:rPr>
                        <a:t>-</a:t>
                      </a:r>
                      <a:r>
                        <a:rPr lang="en-US" sz="1800" spc="-10">
                          <a:effectLst/>
                          <a:latin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cs typeface="Times New Roman" panose="02020603050405020304" pitchFamily="18" charset="0"/>
                        </a:rPr>
                        <a:t>Bi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78740" algn="l" rtl="1">
                        <a:lnSpc>
                          <a:spcPct val="107000"/>
                        </a:lnSpc>
                        <a:spcBef>
                          <a:spcPts val="160"/>
                        </a:spcBef>
                        <a:spcAft>
                          <a:spcPts val="0"/>
                        </a:spcAft>
                      </a:pPr>
                      <a:r>
                        <a:rPr lang="en-US" sz="1800">
                          <a:effectLst/>
                          <a:latin typeface="Times New Roman" panose="02020603050405020304" pitchFamily="18" charset="0"/>
                          <a:cs typeface="Times New Roman" panose="02020603050405020304" pitchFamily="18" charset="0"/>
                        </a:rPr>
                        <a:t>C</a:t>
                      </a:r>
                      <a:r>
                        <a:rPr lang="en-US" sz="1800" spc="10">
                          <a:effectLst/>
                          <a:latin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cs typeface="Times New Roman" panose="02020603050405020304" pitchFamily="18" charset="0"/>
                        </a:rPr>
                        <a:t>-</a:t>
                      </a:r>
                      <a:r>
                        <a:rPr lang="en-US" sz="1800" spc="-10">
                          <a:effectLst/>
                          <a:latin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cs typeface="Times New Roman" panose="02020603050405020304" pitchFamily="18" charset="0"/>
                        </a:rPr>
                        <a:t>Pb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88265" algn="l" rtl="1">
                        <a:lnSpc>
                          <a:spcPct val="107000"/>
                        </a:lnSpc>
                        <a:spcBef>
                          <a:spcPts val="160"/>
                        </a:spcBef>
                        <a:spcAft>
                          <a:spcPts val="0"/>
                        </a:spcAft>
                      </a:pPr>
                      <a:r>
                        <a:rPr lang="en-US" sz="1800">
                          <a:effectLst/>
                          <a:latin typeface="Times New Roman" panose="02020603050405020304" pitchFamily="18" charset="0"/>
                          <a:cs typeface="Times New Roman" panose="02020603050405020304" pitchFamily="18" charset="0"/>
                        </a:rPr>
                        <a:t>B -</a:t>
                      </a:r>
                      <a:r>
                        <a:rPr lang="en-US" sz="1800" spc="-105">
                          <a:effectLst/>
                          <a:latin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cs typeface="Times New Roman" panose="02020603050405020304" pitchFamily="18" charset="0"/>
                        </a:rPr>
                        <a:t>Ti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81280" algn="l" rtl="1">
                        <a:lnSpc>
                          <a:spcPct val="107000"/>
                        </a:lnSpc>
                        <a:spcBef>
                          <a:spcPts val="160"/>
                        </a:spcBef>
                        <a:spcAft>
                          <a:spcPts val="0"/>
                        </a:spcAft>
                      </a:pPr>
                      <a:r>
                        <a:rPr lang="en-US" sz="1800">
                          <a:effectLst/>
                          <a:latin typeface="Times New Roman" panose="02020603050405020304" pitchFamily="18" charset="0"/>
                          <a:cs typeface="Times New Roman" panose="02020603050405020304" pitchFamily="18" charset="0"/>
                        </a:rPr>
                        <a:t>Be</a:t>
                      </a:r>
                      <a:r>
                        <a:rPr lang="en-US" sz="1800" spc="-75">
                          <a:effectLst/>
                          <a:latin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cs typeface="Times New Roman" panose="02020603050405020304" pitchFamily="18" charset="0"/>
                        </a:rPr>
                        <a:t>-</a:t>
                      </a:r>
                      <a:r>
                        <a:rPr lang="en-US" sz="1800" spc="-35">
                          <a:effectLst/>
                          <a:latin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cs typeface="Times New Roman" panose="02020603050405020304" pitchFamily="18" charset="0"/>
                        </a:rPr>
                        <a:t>Ra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89535" algn="l" rtl="1">
                        <a:lnSpc>
                          <a:spcPct val="107000"/>
                        </a:lnSpc>
                        <a:spcBef>
                          <a:spcPts val="160"/>
                        </a:spcBef>
                        <a:spcAft>
                          <a:spcPts val="0"/>
                        </a:spcAft>
                      </a:pPr>
                      <a:r>
                        <a:rPr lang="en-US" sz="1800">
                          <a:effectLst/>
                          <a:latin typeface="Times New Roman" panose="02020603050405020304" pitchFamily="18" charset="0"/>
                          <a:cs typeface="Times New Roman" panose="02020603050405020304" pitchFamily="18" charset="0"/>
                        </a:rPr>
                        <a:t>Li</a:t>
                      </a:r>
                      <a:r>
                        <a:rPr lang="en-US" sz="1800" spc="-35">
                          <a:effectLst/>
                          <a:latin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cs typeface="Times New Roman" panose="02020603050405020304" pitchFamily="18" charset="0"/>
                        </a:rPr>
                        <a:t>-</a:t>
                      </a:r>
                      <a:r>
                        <a:rPr lang="en-US" sz="1800" spc="-30">
                          <a:effectLst/>
                          <a:latin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cs typeface="Times New Roman" panose="02020603050405020304" pitchFamily="18" charset="0"/>
                        </a:rPr>
                        <a:t>Fr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57150" marR="0" algn="r" rtl="1">
                        <a:lnSpc>
                          <a:spcPts val="1595"/>
                        </a:lnSpc>
                        <a:spcBef>
                          <a:spcPts val="0"/>
                        </a:spcBef>
                        <a:spcAft>
                          <a:spcPts val="0"/>
                        </a:spcAft>
                      </a:pPr>
                      <a:r>
                        <a:rPr lang="ar-SA" sz="1800">
                          <a:effectLst/>
                          <a:latin typeface="Times New Roman" panose="02020603050405020304" pitchFamily="18" charset="0"/>
                          <a:cs typeface="Times New Roman" panose="02020603050405020304" pitchFamily="18" charset="0"/>
                        </a:rPr>
                        <a:t>اﻟﻌﻨﺎﺻﺮ</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r>
              <a:tr h="904414">
                <a:tc>
                  <a:txBody>
                    <a:bodyPr/>
                    <a:lstStyle/>
                    <a:p>
                      <a:pPr marL="0" marR="0" algn="r" rtl="1">
                        <a:lnSpc>
                          <a:spcPct val="107000"/>
                        </a:lnSpc>
                        <a:spcBef>
                          <a:spcPts val="20"/>
                        </a:spcBef>
                        <a:spcAft>
                          <a:spcPts val="0"/>
                        </a:spcAft>
                      </a:pPr>
                      <a:r>
                        <a:rPr lang="en-US" sz="1800" dirty="0">
                          <a:effectLst/>
                          <a:latin typeface="Times New Roman" panose="02020603050405020304" pitchFamily="18" charset="0"/>
                          <a:cs typeface="Times New Roman" panose="02020603050405020304" pitchFamily="18" charset="0"/>
                        </a:rPr>
                        <a:t> </a:t>
                      </a:r>
                    </a:p>
                    <a:p>
                      <a:pPr marL="0" marR="85725" algn="l" rtl="1">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(S</a:t>
                      </a:r>
                      <a:r>
                        <a:rPr lang="en-US" sz="1800" spc="-75" dirty="0">
                          <a:effectLst/>
                          <a:latin typeface="Times New Roman" panose="02020603050405020304" pitchFamily="18" charset="0"/>
                          <a:cs typeface="Times New Roman" panose="02020603050405020304" pitchFamily="18" charset="0"/>
                        </a:rPr>
                        <a:t> </a:t>
                      </a:r>
                      <a:r>
                        <a:rPr lang="en-US" sz="1800" baseline="30000" dirty="0">
                          <a:effectLst/>
                          <a:latin typeface="Times New Roman" panose="02020603050405020304" pitchFamily="18" charset="0"/>
                          <a:cs typeface="Times New Roman" panose="02020603050405020304" pitchFamily="18" charset="0"/>
                        </a:rPr>
                        <a:t>2</a:t>
                      </a:r>
                      <a:r>
                        <a:rPr lang="en-US" sz="1800" spc="-140" dirty="0">
                          <a:effectLst/>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cs typeface="Times New Roman" panose="02020603050405020304" pitchFamily="18" charset="0"/>
                        </a:rPr>
                        <a:t>P</a:t>
                      </a:r>
                      <a:r>
                        <a:rPr lang="en-US" sz="1800" spc="-170" dirty="0">
                          <a:effectLst/>
                          <a:latin typeface="Times New Roman" panose="02020603050405020304" pitchFamily="18" charset="0"/>
                          <a:cs typeface="Times New Roman" panose="02020603050405020304" pitchFamily="18" charset="0"/>
                        </a:rPr>
                        <a:t> </a:t>
                      </a:r>
                      <a:r>
                        <a:rPr lang="en-US" sz="1800" baseline="30000" dirty="0">
                          <a:effectLst/>
                          <a:latin typeface="Times New Roman" panose="02020603050405020304" pitchFamily="18" charset="0"/>
                          <a:cs typeface="Times New Roman" panose="02020603050405020304" pitchFamily="18" charset="0"/>
                        </a:rPr>
                        <a:t>6</a:t>
                      </a:r>
                      <a:r>
                        <a:rPr lang="en-US" sz="1800" spc="-100" dirty="0">
                          <a:effectLst/>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rtl="1">
                        <a:lnSpc>
                          <a:spcPct val="107000"/>
                        </a:lnSpc>
                        <a:spcBef>
                          <a:spcPts val="20"/>
                        </a:spcBef>
                        <a:spcAft>
                          <a:spcPts val="0"/>
                        </a:spcAft>
                      </a:pPr>
                      <a:r>
                        <a:rPr lang="en-US" sz="1800">
                          <a:effectLst/>
                          <a:latin typeface="Times New Roman" panose="02020603050405020304" pitchFamily="18" charset="0"/>
                          <a:cs typeface="Times New Roman" panose="02020603050405020304" pitchFamily="18" charset="0"/>
                        </a:rPr>
                        <a:t> </a:t>
                      </a:r>
                    </a:p>
                    <a:p>
                      <a:pPr marL="0" marR="76200" algn="l" rtl="1">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(S</a:t>
                      </a:r>
                      <a:r>
                        <a:rPr lang="en-US" sz="1800" spc="-65">
                          <a:effectLst/>
                          <a:latin typeface="Times New Roman" panose="02020603050405020304" pitchFamily="18" charset="0"/>
                          <a:cs typeface="Times New Roman" panose="02020603050405020304" pitchFamily="18" charset="0"/>
                        </a:rPr>
                        <a:t> </a:t>
                      </a:r>
                      <a:r>
                        <a:rPr lang="en-US" sz="1800" baseline="30000">
                          <a:effectLst/>
                          <a:latin typeface="Times New Roman" panose="02020603050405020304" pitchFamily="18" charset="0"/>
                          <a:cs typeface="Times New Roman" panose="02020603050405020304" pitchFamily="18" charset="0"/>
                        </a:rPr>
                        <a:t>2</a:t>
                      </a:r>
                      <a:r>
                        <a:rPr lang="en-US" sz="1800" spc="-130">
                          <a:effectLst/>
                          <a:latin typeface="Times New Roman" panose="02020603050405020304" pitchFamily="18" charset="0"/>
                          <a:cs typeface="Times New Roman" panose="02020603050405020304" pitchFamily="18" charset="0"/>
                        </a:rPr>
                        <a:t> </a:t>
                      </a:r>
                      <a:r>
                        <a:rPr lang="en-US" sz="1800" spc="45">
                          <a:effectLst/>
                          <a:latin typeface="Times New Roman" panose="02020603050405020304" pitchFamily="18" charset="0"/>
                          <a:cs typeface="Times New Roman" panose="02020603050405020304" pitchFamily="18" charset="0"/>
                        </a:rPr>
                        <a:t>P</a:t>
                      </a:r>
                      <a:r>
                        <a:rPr lang="en-US" sz="1800" spc="45" baseline="30000">
                          <a:effectLst/>
                          <a:latin typeface="Times New Roman" panose="02020603050405020304" pitchFamily="18" charset="0"/>
                          <a:cs typeface="Times New Roman" panose="02020603050405020304" pitchFamily="18" charset="0"/>
                        </a:rPr>
                        <a:t>5</a:t>
                      </a:r>
                      <a:r>
                        <a:rPr lang="en-US" sz="1800" spc="-105">
                          <a:effectLst/>
                          <a:latin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cs typeface="Times New Roman" panose="02020603050405020304" pitchFamily="18" charset="0"/>
                        </a:rPr>
                        <a: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rtl="1">
                        <a:lnSpc>
                          <a:spcPct val="107000"/>
                        </a:lnSpc>
                        <a:spcBef>
                          <a:spcPts val="20"/>
                        </a:spcBef>
                        <a:spcAft>
                          <a:spcPts val="0"/>
                        </a:spcAft>
                      </a:pPr>
                      <a:r>
                        <a:rPr lang="en-US" sz="1800">
                          <a:effectLst/>
                          <a:latin typeface="Times New Roman" panose="02020603050405020304" pitchFamily="18" charset="0"/>
                          <a:cs typeface="Times New Roman" panose="02020603050405020304" pitchFamily="18" charset="0"/>
                        </a:rPr>
                        <a:t> </a:t>
                      </a:r>
                    </a:p>
                    <a:p>
                      <a:pPr marL="0" marR="84455" algn="l" rtl="1">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(S</a:t>
                      </a:r>
                      <a:r>
                        <a:rPr lang="en-US" sz="1800" spc="-75">
                          <a:effectLst/>
                          <a:latin typeface="Times New Roman" panose="02020603050405020304" pitchFamily="18" charset="0"/>
                          <a:cs typeface="Times New Roman" panose="02020603050405020304" pitchFamily="18" charset="0"/>
                        </a:rPr>
                        <a:t> </a:t>
                      </a:r>
                      <a:r>
                        <a:rPr lang="en-US" sz="1800" baseline="30000">
                          <a:effectLst/>
                          <a:latin typeface="Times New Roman" panose="02020603050405020304" pitchFamily="18" charset="0"/>
                          <a:cs typeface="Times New Roman" panose="02020603050405020304" pitchFamily="18" charset="0"/>
                        </a:rPr>
                        <a:t>2</a:t>
                      </a:r>
                      <a:r>
                        <a:rPr lang="en-US" sz="1800" spc="-140">
                          <a:effectLst/>
                          <a:latin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cs typeface="Times New Roman" panose="02020603050405020304" pitchFamily="18" charset="0"/>
                        </a:rPr>
                        <a:t>P</a:t>
                      </a:r>
                      <a:r>
                        <a:rPr lang="en-US" sz="1800" spc="-155">
                          <a:effectLst/>
                          <a:latin typeface="Times New Roman" panose="02020603050405020304" pitchFamily="18" charset="0"/>
                          <a:cs typeface="Times New Roman" panose="02020603050405020304" pitchFamily="18" charset="0"/>
                        </a:rPr>
                        <a:t> </a:t>
                      </a:r>
                      <a:r>
                        <a:rPr lang="en-US" sz="1800" baseline="30000">
                          <a:effectLst/>
                          <a:latin typeface="Times New Roman" panose="02020603050405020304" pitchFamily="18" charset="0"/>
                          <a:cs typeface="Times New Roman" panose="02020603050405020304" pitchFamily="18" charset="0"/>
                        </a:rPr>
                        <a:t>4</a:t>
                      </a:r>
                      <a:r>
                        <a:rPr lang="en-US" sz="1800" spc="-100">
                          <a:effectLst/>
                          <a:latin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cs typeface="Times New Roman" panose="02020603050405020304" pitchFamily="18" charset="0"/>
                        </a:rPr>
                        <a: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rtl="1">
                        <a:lnSpc>
                          <a:spcPct val="107000"/>
                        </a:lnSpc>
                        <a:spcBef>
                          <a:spcPts val="20"/>
                        </a:spcBef>
                        <a:spcAft>
                          <a:spcPts val="0"/>
                        </a:spcAft>
                      </a:pPr>
                      <a:r>
                        <a:rPr lang="en-US" sz="1800">
                          <a:effectLst/>
                          <a:latin typeface="Times New Roman" panose="02020603050405020304" pitchFamily="18" charset="0"/>
                          <a:cs typeface="Times New Roman" panose="02020603050405020304" pitchFamily="18" charset="0"/>
                        </a:rPr>
                        <a:t> </a:t>
                      </a:r>
                    </a:p>
                    <a:p>
                      <a:pPr marL="0" marR="78740" algn="l" rtl="1">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(S</a:t>
                      </a:r>
                      <a:r>
                        <a:rPr lang="en-US" sz="1800" spc="-65">
                          <a:effectLst/>
                          <a:latin typeface="Times New Roman" panose="02020603050405020304" pitchFamily="18" charset="0"/>
                          <a:cs typeface="Times New Roman" panose="02020603050405020304" pitchFamily="18" charset="0"/>
                        </a:rPr>
                        <a:t> </a:t>
                      </a:r>
                      <a:r>
                        <a:rPr lang="en-US" sz="1800" baseline="30000">
                          <a:effectLst/>
                          <a:latin typeface="Times New Roman" panose="02020603050405020304" pitchFamily="18" charset="0"/>
                          <a:cs typeface="Times New Roman" panose="02020603050405020304" pitchFamily="18" charset="0"/>
                        </a:rPr>
                        <a:t>2</a:t>
                      </a:r>
                      <a:r>
                        <a:rPr lang="en-US" sz="1800" spc="-135">
                          <a:effectLst/>
                          <a:latin typeface="Times New Roman" panose="02020603050405020304" pitchFamily="18" charset="0"/>
                          <a:cs typeface="Times New Roman" panose="02020603050405020304" pitchFamily="18" charset="0"/>
                        </a:rPr>
                        <a:t> </a:t>
                      </a:r>
                      <a:r>
                        <a:rPr lang="en-US" sz="1800" spc="45">
                          <a:effectLst/>
                          <a:latin typeface="Times New Roman" panose="02020603050405020304" pitchFamily="18" charset="0"/>
                          <a:cs typeface="Times New Roman" panose="02020603050405020304" pitchFamily="18" charset="0"/>
                        </a:rPr>
                        <a:t>P</a:t>
                      </a:r>
                      <a:r>
                        <a:rPr lang="en-US" sz="1800" spc="45" baseline="30000">
                          <a:effectLst/>
                          <a:latin typeface="Times New Roman" panose="02020603050405020304" pitchFamily="18" charset="0"/>
                          <a:cs typeface="Times New Roman" panose="02020603050405020304" pitchFamily="18" charset="0"/>
                        </a:rPr>
                        <a:t>3</a:t>
                      </a:r>
                      <a:r>
                        <a:rPr lang="en-US" sz="1800" spc="-115">
                          <a:effectLst/>
                          <a:latin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cs typeface="Times New Roman" panose="02020603050405020304" pitchFamily="18" charset="0"/>
                        </a:rPr>
                        <a: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rtl="1">
                        <a:lnSpc>
                          <a:spcPct val="107000"/>
                        </a:lnSpc>
                        <a:spcBef>
                          <a:spcPts val="20"/>
                        </a:spcBef>
                        <a:spcAft>
                          <a:spcPts val="0"/>
                        </a:spcAft>
                      </a:pPr>
                      <a:r>
                        <a:rPr lang="en-US" sz="1800">
                          <a:effectLst/>
                          <a:latin typeface="Times New Roman" panose="02020603050405020304" pitchFamily="18" charset="0"/>
                          <a:cs typeface="Times New Roman" panose="02020603050405020304" pitchFamily="18" charset="0"/>
                        </a:rPr>
                        <a:t> </a:t>
                      </a:r>
                    </a:p>
                    <a:p>
                      <a:pPr marL="0" marR="85090" algn="l" rtl="1">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(S</a:t>
                      </a:r>
                      <a:r>
                        <a:rPr lang="en-US" sz="1800" spc="-75">
                          <a:effectLst/>
                          <a:latin typeface="Times New Roman" panose="02020603050405020304" pitchFamily="18" charset="0"/>
                          <a:cs typeface="Times New Roman" panose="02020603050405020304" pitchFamily="18" charset="0"/>
                        </a:rPr>
                        <a:t> </a:t>
                      </a:r>
                      <a:r>
                        <a:rPr lang="en-US" sz="1800" baseline="30000">
                          <a:effectLst/>
                          <a:latin typeface="Times New Roman" panose="02020603050405020304" pitchFamily="18" charset="0"/>
                          <a:cs typeface="Times New Roman" panose="02020603050405020304" pitchFamily="18" charset="0"/>
                        </a:rPr>
                        <a:t>2</a:t>
                      </a:r>
                      <a:r>
                        <a:rPr lang="en-US" sz="1800" spc="-140">
                          <a:effectLst/>
                          <a:latin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cs typeface="Times New Roman" panose="02020603050405020304" pitchFamily="18" charset="0"/>
                        </a:rPr>
                        <a:t>P</a:t>
                      </a:r>
                      <a:r>
                        <a:rPr lang="en-US" sz="1800" spc="-155">
                          <a:effectLst/>
                          <a:latin typeface="Times New Roman" panose="02020603050405020304" pitchFamily="18" charset="0"/>
                          <a:cs typeface="Times New Roman" panose="02020603050405020304" pitchFamily="18" charset="0"/>
                        </a:rPr>
                        <a:t> </a:t>
                      </a:r>
                      <a:r>
                        <a:rPr lang="en-US" sz="1800" baseline="30000">
                          <a:effectLst/>
                          <a:latin typeface="Times New Roman" panose="02020603050405020304" pitchFamily="18" charset="0"/>
                          <a:cs typeface="Times New Roman" panose="02020603050405020304" pitchFamily="18" charset="0"/>
                        </a:rPr>
                        <a:t>2</a:t>
                      </a:r>
                      <a:r>
                        <a:rPr lang="en-US" sz="1800" spc="-100">
                          <a:effectLst/>
                          <a:latin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cs typeface="Times New Roman" panose="02020603050405020304" pitchFamily="18" charset="0"/>
                        </a:rPr>
                        <a: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rtl="1">
                        <a:lnSpc>
                          <a:spcPct val="107000"/>
                        </a:lnSpc>
                        <a:spcBef>
                          <a:spcPts val="20"/>
                        </a:spcBef>
                        <a:spcAft>
                          <a:spcPts val="0"/>
                        </a:spcAft>
                      </a:pPr>
                      <a:r>
                        <a:rPr lang="en-US" sz="1800">
                          <a:effectLst/>
                          <a:latin typeface="Times New Roman" panose="02020603050405020304" pitchFamily="18" charset="0"/>
                          <a:cs typeface="Times New Roman" panose="02020603050405020304" pitchFamily="18" charset="0"/>
                        </a:rPr>
                        <a:t> </a:t>
                      </a:r>
                    </a:p>
                    <a:p>
                      <a:pPr marL="0" marR="76200" algn="l" rtl="1">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(S</a:t>
                      </a:r>
                      <a:r>
                        <a:rPr lang="en-US" sz="1800" spc="-45">
                          <a:effectLst/>
                          <a:latin typeface="Times New Roman" panose="02020603050405020304" pitchFamily="18" charset="0"/>
                          <a:cs typeface="Times New Roman" panose="02020603050405020304" pitchFamily="18" charset="0"/>
                        </a:rPr>
                        <a:t> </a:t>
                      </a:r>
                      <a:r>
                        <a:rPr lang="en-US" sz="1800" baseline="30000">
                          <a:effectLst/>
                          <a:latin typeface="Times New Roman" panose="02020603050405020304" pitchFamily="18" charset="0"/>
                          <a:cs typeface="Times New Roman" panose="02020603050405020304" pitchFamily="18" charset="0"/>
                        </a:rPr>
                        <a:t>2</a:t>
                      </a:r>
                      <a:r>
                        <a:rPr lang="en-US" sz="1800" spc="-120">
                          <a:effectLst/>
                          <a:latin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cs typeface="Times New Roman" panose="02020603050405020304" pitchFamily="18" charset="0"/>
                        </a:rPr>
                        <a:t>P</a:t>
                      </a:r>
                      <a:r>
                        <a:rPr lang="en-US" sz="1800" baseline="30000">
                          <a:effectLst/>
                          <a:latin typeface="Times New Roman" panose="02020603050405020304" pitchFamily="18" charset="0"/>
                          <a:cs typeface="Times New Roman" panose="02020603050405020304" pitchFamily="18" charset="0"/>
                        </a:rPr>
                        <a:t>1</a:t>
                      </a:r>
                      <a:r>
                        <a:rPr lang="en-US" sz="1800" spc="-140">
                          <a:effectLst/>
                          <a:latin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cs typeface="Times New Roman" panose="02020603050405020304" pitchFamily="18" charset="0"/>
                        </a:rPr>
                        <a: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rtl="1">
                        <a:lnSpc>
                          <a:spcPct val="107000"/>
                        </a:lnSpc>
                        <a:spcBef>
                          <a:spcPts val="20"/>
                        </a:spcBef>
                        <a:spcAft>
                          <a:spcPts val="0"/>
                        </a:spcAft>
                      </a:pPr>
                      <a:r>
                        <a:rPr lang="en-US" sz="1800">
                          <a:effectLst/>
                          <a:latin typeface="Times New Roman" panose="02020603050405020304" pitchFamily="18" charset="0"/>
                          <a:cs typeface="Times New Roman" panose="02020603050405020304" pitchFamily="18" charset="0"/>
                        </a:rPr>
                        <a:t> </a:t>
                      </a:r>
                    </a:p>
                    <a:p>
                      <a:pPr marL="0" marR="81280" algn="l" rtl="1">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(nS</a:t>
                      </a:r>
                      <a:r>
                        <a:rPr lang="en-US" sz="1800" spc="-60">
                          <a:effectLst/>
                          <a:latin typeface="Times New Roman" panose="02020603050405020304" pitchFamily="18" charset="0"/>
                          <a:cs typeface="Times New Roman" panose="02020603050405020304" pitchFamily="18" charset="0"/>
                        </a:rPr>
                        <a:t> </a:t>
                      </a:r>
                      <a:r>
                        <a:rPr lang="en-US" sz="1800" baseline="30000">
                          <a:effectLst/>
                          <a:latin typeface="Times New Roman" panose="02020603050405020304" pitchFamily="18" charset="0"/>
                          <a:cs typeface="Times New Roman" panose="02020603050405020304" pitchFamily="18" charset="0"/>
                        </a:rPr>
                        <a:t>2</a:t>
                      </a:r>
                      <a:r>
                        <a:rPr lang="en-US" sz="1800" spc="-85">
                          <a:effectLst/>
                          <a:latin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cs typeface="Times New Roman" panose="02020603050405020304" pitchFamily="18" charset="0"/>
                        </a:rPr>
                        <a: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rtl="1">
                        <a:lnSpc>
                          <a:spcPct val="107000"/>
                        </a:lnSpc>
                        <a:spcBef>
                          <a:spcPts val="20"/>
                        </a:spcBef>
                        <a:spcAft>
                          <a:spcPts val="0"/>
                        </a:spcAft>
                      </a:pPr>
                      <a:r>
                        <a:rPr lang="en-US" sz="1800" dirty="0">
                          <a:effectLst/>
                          <a:latin typeface="Times New Roman" panose="02020603050405020304" pitchFamily="18" charset="0"/>
                          <a:cs typeface="Times New Roman" panose="02020603050405020304" pitchFamily="18" charset="0"/>
                        </a:rPr>
                        <a:t> </a:t>
                      </a:r>
                    </a:p>
                    <a:p>
                      <a:pPr marL="0" marR="84455" algn="l" rtl="1">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a:t>
                      </a:r>
                      <a:r>
                        <a:rPr lang="en-US" sz="1800" dirty="0" err="1">
                          <a:effectLst/>
                          <a:latin typeface="Times New Roman" panose="02020603050405020304" pitchFamily="18" charset="0"/>
                          <a:cs typeface="Times New Roman" panose="02020603050405020304" pitchFamily="18" charset="0"/>
                        </a:rPr>
                        <a:t>nS</a:t>
                      </a:r>
                      <a:r>
                        <a:rPr lang="en-US" sz="1800" spc="-155" dirty="0">
                          <a:effectLst/>
                          <a:latin typeface="Times New Roman" panose="02020603050405020304" pitchFamily="18" charset="0"/>
                          <a:cs typeface="Times New Roman" panose="02020603050405020304" pitchFamily="18" charset="0"/>
                        </a:rPr>
                        <a:t> </a:t>
                      </a:r>
                      <a:r>
                        <a:rPr lang="en-US" sz="1800" baseline="30000" dirty="0">
                          <a:effectLst/>
                          <a:latin typeface="Times New Roman" panose="02020603050405020304" pitchFamily="18" charset="0"/>
                          <a:cs typeface="Times New Roman" panose="02020603050405020304" pitchFamily="18" charset="0"/>
                        </a:rPr>
                        <a:t>1</a:t>
                      </a:r>
                      <a:r>
                        <a:rPr lang="en-US" sz="1800" spc="-150" dirty="0">
                          <a:effectLst/>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57150" marR="0" algn="r" rtl="1">
                        <a:lnSpc>
                          <a:spcPts val="1595"/>
                        </a:lnSpc>
                        <a:spcBef>
                          <a:spcPts val="0"/>
                        </a:spcBef>
                        <a:spcAft>
                          <a:spcPts val="0"/>
                        </a:spcAft>
                      </a:pPr>
                      <a:r>
                        <a:rPr lang="ar-SA" sz="1800" dirty="0">
                          <a:effectLst/>
                          <a:latin typeface="Times New Roman" panose="02020603050405020304" pitchFamily="18" charset="0"/>
                          <a:cs typeface="Times New Roman" panose="02020603050405020304" pitchFamily="18" charset="0"/>
                        </a:rPr>
                        <a:t>اﻟﻤﺴﺘﻮى</a:t>
                      </a:r>
                      <a:endParaRPr lang="en-US" sz="1800" dirty="0">
                        <a:effectLst/>
                        <a:latin typeface="Times New Roman" panose="02020603050405020304" pitchFamily="18" charset="0"/>
                        <a:cs typeface="Times New Roman" panose="02020603050405020304" pitchFamily="18" charset="0"/>
                      </a:endParaRPr>
                    </a:p>
                    <a:p>
                      <a:pPr marL="57150" marR="0" algn="r" rtl="1">
                        <a:lnSpc>
                          <a:spcPct val="107000"/>
                        </a:lnSpc>
                        <a:spcBef>
                          <a:spcPts val="235"/>
                        </a:spcBef>
                        <a:spcAft>
                          <a:spcPts val="0"/>
                        </a:spcAft>
                      </a:pPr>
                      <a:r>
                        <a:rPr lang="ar-SA" sz="1800" dirty="0">
                          <a:effectLst/>
                          <a:latin typeface="Times New Roman" panose="02020603050405020304" pitchFamily="18" charset="0"/>
                          <a:cs typeface="Times New Roman" panose="02020603050405020304" pitchFamily="18" charset="0"/>
                        </a:rPr>
                        <a:t>اﻷﺧﯿﺮ</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r>
            </a:tbl>
          </a:graphicData>
        </a:graphic>
      </p:graphicFrame>
      <p:sp>
        <p:nvSpPr>
          <p:cNvPr id="6" name="Rectangle 5"/>
          <p:cNvSpPr/>
          <p:nvPr/>
        </p:nvSpPr>
        <p:spPr>
          <a:xfrm>
            <a:off x="3931920" y="2203703"/>
            <a:ext cx="7992903" cy="831318"/>
          </a:xfrm>
          <a:prstGeom prst="rect">
            <a:avLst/>
          </a:prstGeom>
        </p:spPr>
        <p:txBody>
          <a:bodyPr wrap="square">
            <a:spAutoFit/>
          </a:bodyPr>
          <a:lstStyle/>
          <a:p>
            <a:pPr algn="r" rtl="1">
              <a:lnSpc>
                <a:spcPct val="107000"/>
              </a:lnSpc>
              <a:spcAft>
                <a:spcPts val="800"/>
              </a:spcAft>
            </a:pP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 ویمكن التعرف على مجموعة ودورة العنصر من توزیعه الإلكتروني كما في الأمثلة التالیة: </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rtl="1">
              <a:lnSpc>
                <a:spcPct val="107000"/>
              </a:lnSpc>
              <a:spcBef>
                <a:spcPts val="0"/>
              </a:spcBef>
              <a:spcAft>
                <a:spcPts val="800"/>
              </a:spcAft>
              <a:buFont typeface="Symbol" panose="05050102010706020507" pitchFamily="18" charset="2"/>
              <a:buChar char=""/>
            </a:pP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حدد مواقع العناصر التالیة من الجدول الدوري.؟</a:t>
            </a:r>
            <a:endParaRPr lang="en-US" sz="2000" dirty="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790102409"/>
              </p:ext>
            </p:extLst>
          </p:nvPr>
        </p:nvGraphicFramePr>
        <p:xfrm>
          <a:off x="932688" y="3118103"/>
          <a:ext cx="8229598" cy="3543904"/>
        </p:xfrm>
        <a:graphic>
          <a:graphicData uri="http://schemas.openxmlformats.org/drawingml/2006/table">
            <a:tbl>
              <a:tblPr firstRow="1" firstCol="1" lastRow="1" lastCol="1" bandRow="1" bandCol="1">
                <a:tableStyleId>{5C22544A-7EE6-4342-B048-85BDC9FD1C3A}</a:tableStyleId>
              </a:tblPr>
              <a:tblGrid>
                <a:gridCol w="923730"/>
                <a:gridCol w="662473"/>
                <a:gridCol w="587828"/>
                <a:gridCol w="4290777"/>
                <a:gridCol w="1764790"/>
              </a:tblGrid>
              <a:tr h="450597">
                <a:tc>
                  <a:txBody>
                    <a:bodyPr/>
                    <a:lstStyle/>
                    <a:p>
                      <a:pPr marL="57150" marR="0" algn="r" rtl="1">
                        <a:lnSpc>
                          <a:spcPts val="1595"/>
                        </a:lnSpc>
                        <a:spcBef>
                          <a:spcPts val="0"/>
                        </a:spcBef>
                        <a:spcAft>
                          <a:spcPts val="0"/>
                        </a:spcAft>
                      </a:pPr>
                      <a:r>
                        <a:rPr lang="ar-SA" sz="2000">
                          <a:effectLst/>
                          <a:latin typeface="Times New Roman" panose="02020603050405020304" pitchFamily="18" charset="0"/>
                          <a:cs typeface="Times New Roman" panose="02020603050405020304" pitchFamily="18" charset="0"/>
                        </a:rPr>
                        <a:t>اﻟﻤﺠﻤﻮﻋﺔ</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57150" marR="0" algn="r" rtl="1">
                        <a:lnSpc>
                          <a:spcPts val="1595"/>
                        </a:lnSpc>
                        <a:spcBef>
                          <a:spcPts val="0"/>
                        </a:spcBef>
                        <a:spcAft>
                          <a:spcPts val="0"/>
                        </a:spcAft>
                      </a:pPr>
                      <a:r>
                        <a:rPr lang="ar-SA" sz="2000">
                          <a:effectLst/>
                          <a:latin typeface="Times New Roman" panose="02020603050405020304" pitchFamily="18" charset="0"/>
                          <a:cs typeface="Times New Roman" panose="02020603050405020304" pitchFamily="18" charset="0"/>
                        </a:rPr>
                        <a:t>اﻟﺪورة</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57150" marR="0" algn="r" rtl="1">
                        <a:lnSpc>
                          <a:spcPts val="1595"/>
                        </a:lnSpc>
                        <a:spcBef>
                          <a:spcPts val="0"/>
                        </a:spcBef>
                        <a:spcAft>
                          <a:spcPts val="0"/>
                        </a:spcAft>
                      </a:pPr>
                      <a:r>
                        <a:rPr lang="ar-SA" sz="2000">
                          <a:effectLst/>
                          <a:latin typeface="Times New Roman" panose="02020603050405020304" pitchFamily="18" charset="0"/>
                          <a:cs typeface="Times New Roman" panose="02020603050405020304" pitchFamily="18" charset="0"/>
                        </a:rPr>
                        <a:t>اﻟﻌﺎﺋﻠﺔ</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56515" marR="0" algn="r" rtl="1">
                        <a:lnSpc>
                          <a:spcPts val="1595"/>
                        </a:lnSpc>
                        <a:spcBef>
                          <a:spcPts val="0"/>
                        </a:spcBef>
                        <a:spcAft>
                          <a:spcPts val="0"/>
                        </a:spcAft>
                      </a:pPr>
                      <a:r>
                        <a:rPr lang="ar-SA" sz="2000" dirty="0">
                          <a:effectLst/>
                          <a:latin typeface="Times New Roman" panose="02020603050405020304" pitchFamily="18" charset="0"/>
                          <a:cs typeface="Times New Roman" panose="02020603050405020304" pitchFamily="18" charset="0"/>
                        </a:rPr>
                        <a:t>اﻟﺘﻮزﯾﻊ</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458470" algn="l" rtl="1">
                        <a:lnSpc>
                          <a:spcPts val="1595"/>
                        </a:lnSpc>
                        <a:spcBef>
                          <a:spcPts val="0"/>
                        </a:spcBef>
                        <a:spcAft>
                          <a:spcPts val="0"/>
                        </a:spcAft>
                      </a:pPr>
                      <a:r>
                        <a:rPr lang="ar-SA" sz="2000">
                          <a:effectLst/>
                          <a:latin typeface="Times New Roman" panose="02020603050405020304" pitchFamily="18" charset="0"/>
                          <a:cs typeface="Times New Roman" panose="02020603050405020304" pitchFamily="18" charset="0"/>
                        </a:rPr>
                        <a:t>اﻟﻌﻨﺼﺮ</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r>
              <a:tr h="762062">
                <a:tc>
                  <a:txBody>
                    <a:bodyPr/>
                    <a:lstStyle/>
                    <a:p>
                      <a:pPr marL="0" marR="56515" algn="ctr" rtl="1">
                        <a:lnSpc>
                          <a:spcPts val="1595"/>
                        </a:lnSpc>
                        <a:spcBef>
                          <a:spcPts val="0"/>
                        </a:spcBef>
                        <a:spcAft>
                          <a:spcPts val="0"/>
                        </a:spcAft>
                      </a:pPr>
                      <a:r>
                        <a:rPr lang="ar-SA" sz="2000">
                          <a:effectLst/>
                          <a:latin typeface="Times New Roman" panose="02020603050405020304" pitchFamily="18" charset="0"/>
                          <a:cs typeface="Times New Roman" panose="02020603050405020304" pitchFamily="18" charset="0"/>
                        </a:rPr>
                        <a:t>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56515" algn="ctr" rtl="1">
                        <a:lnSpc>
                          <a:spcPts val="1595"/>
                        </a:lnSpc>
                        <a:spcBef>
                          <a:spcPts val="0"/>
                        </a:spcBef>
                        <a:spcAft>
                          <a:spcPts val="0"/>
                        </a:spcAft>
                      </a:pPr>
                      <a:r>
                        <a:rPr lang="ar-SA" sz="2000">
                          <a:effectLst/>
                          <a:latin typeface="Times New Roman" panose="02020603050405020304" pitchFamily="18" charset="0"/>
                          <a:cs typeface="Times New Roman" panose="02020603050405020304" pitchFamily="18" charset="0"/>
                        </a:rPr>
                        <a:t>3</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55245" algn="ctr" rtl="1">
                        <a:lnSpc>
                          <a:spcPts val="159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85725" algn="l" rtl="1">
                        <a:lnSpc>
                          <a:spcPct val="107000"/>
                        </a:lnSpc>
                        <a:spcBef>
                          <a:spcPts val="180"/>
                        </a:spcBef>
                        <a:spcAft>
                          <a:spcPts val="0"/>
                        </a:spcAft>
                      </a:pPr>
                      <a:r>
                        <a:rPr lang="en-US" sz="2000">
                          <a:effectLst/>
                          <a:latin typeface="Times New Roman" panose="02020603050405020304" pitchFamily="18" charset="0"/>
                          <a:cs typeface="Times New Roman" panose="02020603050405020304" pitchFamily="18" charset="0"/>
                        </a:rPr>
                        <a:t>(1S</a:t>
                      </a:r>
                      <a:r>
                        <a:rPr lang="en-US" sz="2000" spc="-75">
                          <a:effectLst/>
                          <a:latin typeface="Times New Roman" panose="02020603050405020304" pitchFamily="18" charset="0"/>
                          <a:cs typeface="Times New Roman" panose="02020603050405020304" pitchFamily="18" charset="0"/>
                        </a:rPr>
                        <a:t> </a:t>
                      </a:r>
                      <a:r>
                        <a:rPr lang="en-US" sz="2000" baseline="30000">
                          <a:effectLst/>
                          <a:latin typeface="Times New Roman" panose="02020603050405020304" pitchFamily="18" charset="0"/>
                          <a:cs typeface="Times New Roman" panose="02020603050405020304" pitchFamily="18" charset="0"/>
                        </a:rPr>
                        <a:t>2</a:t>
                      </a:r>
                      <a:r>
                        <a:rPr lang="en-US" sz="2000" spc="-125">
                          <a:effectLst/>
                          <a:latin typeface="Times New Roman" panose="02020603050405020304" pitchFamily="18" charset="0"/>
                          <a:cs typeface="Times New Roman" panose="02020603050405020304" pitchFamily="18" charset="0"/>
                        </a:rPr>
                        <a:t> </a:t>
                      </a:r>
                      <a:r>
                        <a:rPr lang="en-US" sz="2000">
                          <a:effectLst/>
                          <a:latin typeface="Times New Roman" panose="02020603050405020304" pitchFamily="18" charset="0"/>
                          <a:cs typeface="Times New Roman" panose="02020603050405020304" pitchFamily="18" charset="0"/>
                        </a:rPr>
                        <a:t>,2S</a:t>
                      </a:r>
                      <a:r>
                        <a:rPr lang="en-US" sz="2000" spc="-75">
                          <a:effectLst/>
                          <a:latin typeface="Times New Roman" panose="02020603050405020304" pitchFamily="18" charset="0"/>
                          <a:cs typeface="Times New Roman" panose="02020603050405020304" pitchFamily="18" charset="0"/>
                        </a:rPr>
                        <a:t> </a:t>
                      </a:r>
                      <a:r>
                        <a:rPr lang="en-US" sz="2000" baseline="30000">
                          <a:effectLst/>
                          <a:latin typeface="Times New Roman" panose="02020603050405020304" pitchFamily="18" charset="0"/>
                          <a:cs typeface="Times New Roman" panose="02020603050405020304" pitchFamily="18" charset="0"/>
                        </a:rPr>
                        <a:t>2</a:t>
                      </a:r>
                      <a:r>
                        <a:rPr lang="en-US" sz="2000" spc="-80">
                          <a:effectLst/>
                          <a:latin typeface="Times New Roman" panose="02020603050405020304" pitchFamily="18" charset="0"/>
                          <a:cs typeface="Times New Roman" panose="02020603050405020304" pitchFamily="18" charset="0"/>
                        </a:rPr>
                        <a:t> </a:t>
                      </a:r>
                      <a:r>
                        <a:rPr lang="en-US" sz="2000">
                          <a:effectLst/>
                          <a:latin typeface="Times New Roman" panose="02020603050405020304" pitchFamily="18" charset="0"/>
                          <a:cs typeface="Times New Roman" panose="02020603050405020304" pitchFamily="18" charset="0"/>
                        </a:rPr>
                        <a:t>2P</a:t>
                      </a:r>
                      <a:r>
                        <a:rPr lang="en-US" sz="2000" spc="-170">
                          <a:effectLst/>
                          <a:latin typeface="Times New Roman" panose="02020603050405020304" pitchFamily="18" charset="0"/>
                          <a:cs typeface="Times New Roman" panose="02020603050405020304" pitchFamily="18" charset="0"/>
                        </a:rPr>
                        <a:t> </a:t>
                      </a:r>
                      <a:r>
                        <a:rPr lang="en-US" sz="2000" baseline="30000">
                          <a:effectLst/>
                          <a:latin typeface="Times New Roman" panose="02020603050405020304" pitchFamily="18" charset="0"/>
                          <a:cs typeface="Times New Roman" panose="02020603050405020304" pitchFamily="18" charset="0"/>
                        </a:rPr>
                        <a:t>6</a:t>
                      </a:r>
                      <a:r>
                        <a:rPr lang="en-US" sz="2000" spc="-125">
                          <a:effectLst/>
                          <a:latin typeface="Times New Roman" panose="02020603050405020304" pitchFamily="18" charset="0"/>
                          <a:cs typeface="Times New Roman" panose="02020603050405020304" pitchFamily="18" charset="0"/>
                        </a:rPr>
                        <a:t> </a:t>
                      </a:r>
                      <a:r>
                        <a:rPr lang="en-US" sz="2000">
                          <a:effectLst/>
                          <a:latin typeface="Times New Roman" panose="02020603050405020304" pitchFamily="18" charset="0"/>
                          <a:cs typeface="Times New Roman" panose="02020603050405020304" pitchFamily="18" charset="0"/>
                        </a:rPr>
                        <a:t>,3S</a:t>
                      </a:r>
                      <a:r>
                        <a:rPr lang="en-US" sz="2000" spc="-160">
                          <a:effectLst/>
                          <a:latin typeface="Times New Roman" panose="02020603050405020304" pitchFamily="18" charset="0"/>
                          <a:cs typeface="Times New Roman" panose="02020603050405020304" pitchFamily="18" charset="0"/>
                        </a:rPr>
                        <a:t> </a:t>
                      </a:r>
                      <a:r>
                        <a:rPr lang="en-US" sz="2000" baseline="30000">
                          <a:effectLst/>
                          <a:latin typeface="Times New Roman" panose="02020603050405020304" pitchFamily="18" charset="0"/>
                          <a:cs typeface="Times New Roman" panose="02020603050405020304" pitchFamily="18" charset="0"/>
                        </a:rPr>
                        <a:t>1</a:t>
                      </a:r>
                      <a:r>
                        <a:rPr lang="en-US" sz="2000" spc="-160">
                          <a:effectLst/>
                          <a:latin typeface="Times New Roman" panose="02020603050405020304" pitchFamily="18" charset="0"/>
                          <a:cs typeface="Times New Roman" panose="02020603050405020304" pitchFamily="18" charset="0"/>
                        </a:rPr>
                        <a:t> </a:t>
                      </a:r>
                      <a:r>
                        <a:rPr lang="en-US" sz="2000">
                          <a:effectLst/>
                          <a:latin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56515" marR="0" algn="r" rtl="1">
                        <a:lnSpc>
                          <a:spcPts val="1595"/>
                        </a:lnSpc>
                        <a:spcBef>
                          <a:spcPts val="0"/>
                        </a:spcBef>
                        <a:spcAft>
                          <a:spcPts val="0"/>
                        </a:spcAft>
                      </a:pPr>
                      <a:r>
                        <a:rPr lang="ar-SA" sz="2000">
                          <a:effectLst/>
                          <a:latin typeface="Times New Roman" panose="02020603050405020304" pitchFamily="18" charset="0"/>
                          <a:cs typeface="Times New Roman" panose="02020603050405020304" pitchFamily="18" charset="0"/>
                        </a:rPr>
                        <a:t>اﻟﺼﻮدﯾﻮم</a:t>
                      </a:r>
                      <a:endParaRPr lang="en-US" sz="2000">
                        <a:effectLst/>
                        <a:latin typeface="Times New Roman" panose="02020603050405020304" pitchFamily="18" charset="0"/>
                        <a:cs typeface="Times New Roman" panose="02020603050405020304" pitchFamily="18" charset="0"/>
                      </a:endParaRPr>
                    </a:p>
                    <a:p>
                      <a:pPr marL="0" marR="78740" algn="l" rtl="1">
                        <a:lnSpc>
                          <a:spcPct val="107000"/>
                        </a:lnSpc>
                        <a:spcBef>
                          <a:spcPts val="350"/>
                        </a:spcBef>
                        <a:spcAft>
                          <a:spcPts val="0"/>
                        </a:spcAft>
                      </a:pPr>
                      <a:r>
                        <a:rPr lang="en-US" sz="2000">
                          <a:effectLst/>
                          <a:latin typeface="Times New Roman" panose="02020603050405020304" pitchFamily="18" charset="0"/>
                          <a:cs typeface="Times New Roman" panose="02020603050405020304" pitchFamily="18" charset="0"/>
                        </a:rPr>
                        <a:t>(11</a:t>
                      </a:r>
                      <a:r>
                        <a:rPr lang="en-US" sz="2000" spc="30">
                          <a:effectLst/>
                          <a:latin typeface="Times New Roman" panose="02020603050405020304" pitchFamily="18" charset="0"/>
                          <a:cs typeface="Times New Roman" panose="02020603050405020304" pitchFamily="18" charset="0"/>
                        </a:rPr>
                        <a:t> </a:t>
                      </a:r>
                      <a:r>
                        <a:rPr lang="en-US" sz="2000">
                          <a:effectLst/>
                          <a:latin typeface="Times New Roman" panose="02020603050405020304" pitchFamily="18" charset="0"/>
                          <a:cs typeface="Times New Roman" panose="02020603050405020304" pitchFamily="18" charset="0"/>
                        </a:rPr>
                        <a:t>Na)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r>
              <a:tr h="784987">
                <a:tc>
                  <a:txBody>
                    <a:bodyPr/>
                    <a:lstStyle/>
                    <a:p>
                      <a:pPr marL="0" marR="56515" algn="ctr" rtl="1">
                        <a:lnSpc>
                          <a:spcPts val="1595"/>
                        </a:lnSpc>
                        <a:spcBef>
                          <a:spcPts val="0"/>
                        </a:spcBef>
                        <a:spcAft>
                          <a:spcPts val="0"/>
                        </a:spcAft>
                      </a:pPr>
                      <a:r>
                        <a:rPr lang="ar-SA" sz="2000">
                          <a:effectLst/>
                          <a:latin typeface="Times New Roman" panose="02020603050405020304" pitchFamily="18" charset="0"/>
                          <a:cs typeface="Times New Roman" panose="02020603050405020304" pitchFamily="18" charset="0"/>
                        </a:rPr>
                        <a:t>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56515" algn="ctr" rtl="1">
                        <a:lnSpc>
                          <a:spcPts val="1595"/>
                        </a:lnSpc>
                        <a:spcBef>
                          <a:spcPts val="0"/>
                        </a:spcBef>
                        <a:spcAft>
                          <a:spcPts val="0"/>
                        </a:spcAft>
                      </a:pPr>
                      <a:r>
                        <a:rPr lang="ar-SA" sz="2000">
                          <a:effectLst/>
                          <a:latin typeface="Times New Roman" panose="02020603050405020304" pitchFamily="18" charset="0"/>
                          <a:cs typeface="Times New Roman" panose="02020603050405020304" pitchFamily="18" charset="0"/>
                        </a:rPr>
                        <a:t>4</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55245" algn="ctr" rtl="1">
                        <a:lnSpc>
                          <a:spcPts val="1595"/>
                        </a:lnSpc>
                        <a:spcBef>
                          <a:spcPts val="0"/>
                        </a:spcBef>
                        <a:spcAft>
                          <a:spcPts val="0"/>
                        </a:spcAft>
                      </a:pPr>
                      <a:r>
                        <a:rPr lang="en-US" sz="2000" kern="1200" dirty="0">
                          <a:solidFill>
                            <a:schemeClr val="dk1"/>
                          </a:solidFill>
                          <a:effectLst/>
                          <a:latin typeface="Times New Roman" panose="02020603050405020304" pitchFamily="18" charset="0"/>
                          <a:ea typeface="+mn-ea"/>
                          <a:cs typeface="Times New Roman" panose="02020603050405020304" pitchFamily="18" charset="0"/>
                        </a:rPr>
                        <a:t>A</a:t>
                      </a:r>
                    </a:p>
                  </a:txBody>
                  <a:tcPr marL="0" marR="0" marT="0" marB="0" anchor="ctr"/>
                </a:tc>
                <a:tc>
                  <a:txBody>
                    <a:bodyPr/>
                    <a:lstStyle/>
                    <a:p>
                      <a:pPr marL="0" marR="79375" algn="l" rtl="1">
                        <a:lnSpc>
                          <a:spcPct val="107000"/>
                        </a:lnSpc>
                        <a:spcBef>
                          <a:spcPts val="180"/>
                        </a:spcBef>
                        <a:spcAft>
                          <a:spcPts val="0"/>
                        </a:spcAft>
                      </a:pPr>
                      <a:r>
                        <a:rPr lang="en-US" sz="2000" dirty="0">
                          <a:effectLst/>
                          <a:latin typeface="Times New Roman" panose="02020603050405020304" pitchFamily="18" charset="0"/>
                          <a:cs typeface="Times New Roman" panose="02020603050405020304" pitchFamily="18" charset="0"/>
                        </a:rPr>
                        <a:t>(1S</a:t>
                      </a:r>
                      <a:r>
                        <a:rPr lang="en-US" sz="2000" spc="-65" dirty="0">
                          <a:effectLst/>
                          <a:latin typeface="Times New Roman" panose="02020603050405020304" pitchFamily="18" charset="0"/>
                          <a:cs typeface="Times New Roman" panose="02020603050405020304" pitchFamily="18" charset="0"/>
                        </a:rPr>
                        <a:t> </a:t>
                      </a:r>
                      <a:r>
                        <a:rPr lang="en-US" sz="2000" baseline="30000" dirty="0">
                          <a:effectLst/>
                          <a:latin typeface="Times New Roman" panose="02020603050405020304" pitchFamily="18" charset="0"/>
                          <a:cs typeface="Times New Roman" panose="02020603050405020304" pitchFamily="18" charset="0"/>
                        </a:rPr>
                        <a:t>2</a:t>
                      </a:r>
                      <a:r>
                        <a:rPr lang="en-US" sz="2000" spc="-115"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,2S</a:t>
                      </a:r>
                      <a:r>
                        <a:rPr lang="en-US" sz="2000" spc="-65" dirty="0">
                          <a:effectLst/>
                          <a:latin typeface="Times New Roman" panose="02020603050405020304" pitchFamily="18" charset="0"/>
                          <a:cs typeface="Times New Roman" panose="02020603050405020304" pitchFamily="18" charset="0"/>
                        </a:rPr>
                        <a:t> </a:t>
                      </a:r>
                      <a:r>
                        <a:rPr lang="en-US" sz="2000" baseline="30000" dirty="0">
                          <a:effectLst/>
                          <a:latin typeface="Times New Roman" panose="02020603050405020304" pitchFamily="18" charset="0"/>
                          <a:cs typeface="Times New Roman" panose="02020603050405020304" pitchFamily="18" charset="0"/>
                        </a:rPr>
                        <a:t>2</a:t>
                      </a:r>
                      <a:r>
                        <a:rPr lang="en-US" sz="2000" spc="-7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2P</a:t>
                      </a:r>
                      <a:r>
                        <a:rPr lang="en-US" sz="2000" spc="-165" dirty="0">
                          <a:effectLst/>
                          <a:latin typeface="Times New Roman" panose="02020603050405020304" pitchFamily="18" charset="0"/>
                          <a:cs typeface="Times New Roman" panose="02020603050405020304" pitchFamily="18" charset="0"/>
                        </a:rPr>
                        <a:t> </a:t>
                      </a:r>
                      <a:r>
                        <a:rPr lang="en-US" sz="2000" baseline="30000" dirty="0">
                          <a:effectLst/>
                          <a:latin typeface="Times New Roman" panose="02020603050405020304" pitchFamily="18" charset="0"/>
                          <a:cs typeface="Times New Roman" panose="02020603050405020304" pitchFamily="18" charset="0"/>
                        </a:rPr>
                        <a:t>6</a:t>
                      </a:r>
                      <a:r>
                        <a:rPr lang="en-US" sz="2000" spc="-115"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,3S</a:t>
                      </a:r>
                      <a:r>
                        <a:rPr lang="en-US" sz="2000" spc="-65" dirty="0">
                          <a:effectLst/>
                          <a:latin typeface="Times New Roman" panose="02020603050405020304" pitchFamily="18" charset="0"/>
                          <a:cs typeface="Times New Roman" panose="02020603050405020304" pitchFamily="18" charset="0"/>
                        </a:rPr>
                        <a:t> </a:t>
                      </a:r>
                      <a:r>
                        <a:rPr lang="en-US" sz="2000" baseline="30000" dirty="0">
                          <a:effectLst/>
                          <a:latin typeface="Times New Roman" panose="02020603050405020304" pitchFamily="18" charset="0"/>
                          <a:cs typeface="Times New Roman" panose="02020603050405020304" pitchFamily="18" charset="0"/>
                        </a:rPr>
                        <a:t>2</a:t>
                      </a:r>
                      <a:r>
                        <a:rPr lang="en-US" sz="2000" spc="-115"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3P</a:t>
                      </a:r>
                      <a:r>
                        <a:rPr lang="en-US" sz="2000" spc="-165" dirty="0">
                          <a:effectLst/>
                          <a:latin typeface="Times New Roman" panose="02020603050405020304" pitchFamily="18" charset="0"/>
                          <a:cs typeface="Times New Roman" panose="02020603050405020304" pitchFamily="18" charset="0"/>
                        </a:rPr>
                        <a:t> </a:t>
                      </a:r>
                      <a:r>
                        <a:rPr lang="en-US" sz="2000" baseline="30000" dirty="0">
                          <a:effectLst/>
                          <a:latin typeface="Times New Roman" panose="02020603050405020304" pitchFamily="18" charset="0"/>
                          <a:cs typeface="Times New Roman" panose="02020603050405020304" pitchFamily="18" charset="0"/>
                        </a:rPr>
                        <a:t>6</a:t>
                      </a:r>
                      <a:r>
                        <a:rPr lang="en-US" sz="2000" spc="-115"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,4S</a:t>
                      </a:r>
                      <a:r>
                        <a:rPr lang="en-US" sz="2000" spc="-65" dirty="0">
                          <a:effectLst/>
                          <a:latin typeface="Times New Roman" panose="02020603050405020304" pitchFamily="18" charset="0"/>
                          <a:cs typeface="Times New Roman" panose="02020603050405020304" pitchFamily="18" charset="0"/>
                        </a:rPr>
                        <a:t> </a:t>
                      </a:r>
                      <a:r>
                        <a:rPr lang="en-US" sz="2000" baseline="30000" dirty="0">
                          <a:effectLst/>
                          <a:latin typeface="Times New Roman" panose="02020603050405020304" pitchFamily="18" charset="0"/>
                          <a:cs typeface="Times New Roman" panose="02020603050405020304" pitchFamily="18" charset="0"/>
                        </a:rPr>
                        <a:t>2</a:t>
                      </a:r>
                      <a:r>
                        <a:rPr lang="en-US" sz="2000" spc="-9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56515" marR="0" algn="r" rtl="1">
                        <a:lnSpc>
                          <a:spcPts val="1595"/>
                        </a:lnSpc>
                        <a:spcBef>
                          <a:spcPts val="0"/>
                        </a:spcBef>
                        <a:spcAft>
                          <a:spcPts val="0"/>
                        </a:spcAft>
                      </a:pPr>
                      <a:r>
                        <a:rPr lang="ar-SA" sz="2000">
                          <a:effectLst/>
                          <a:latin typeface="Times New Roman" panose="02020603050405020304" pitchFamily="18" charset="0"/>
                          <a:cs typeface="Times New Roman" panose="02020603050405020304" pitchFamily="18" charset="0"/>
                        </a:rPr>
                        <a:t>اﻟﻜﺎﻟﺴﯿﻮم</a:t>
                      </a:r>
                      <a:endParaRPr lang="en-US" sz="2000">
                        <a:effectLst/>
                        <a:latin typeface="Times New Roman" panose="02020603050405020304" pitchFamily="18" charset="0"/>
                        <a:cs typeface="Times New Roman" panose="02020603050405020304" pitchFamily="18" charset="0"/>
                      </a:endParaRPr>
                    </a:p>
                    <a:p>
                      <a:pPr marL="0" marR="85725" algn="l" rtl="1">
                        <a:lnSpc>
                          <a:spcPct val="107000"/>
                        </a:lnSpc>
                        <a:spcBef>
                          <a:spcPts val="360"/>
                        </a:spcBef>
                        <a:spcAft>
                          <a:spcPts val="0"/>
                        </a:spcAft>
                      </a:pPr>
                      <a:r>
                        <a:rPr lang="en-US" sz="2000" baseline="-25000">
                          <a:effectLst/>
                          <a:latin typeface="Times New Roman" panose="02020603050405020304" pitchFamily="18" charset="0"/>
                          <a:cs typeface="Times New Roman" panose="02020603050405020304" pitchFamily="18" charset="0"/>
                        </a:rPr>
                        <a:t>(20</a:t>
                      </a:r>
                      <a:r>
                        <a:rPr lang="en-US" sz="2000" spc="-105">
                          <a:effectLst/>
                          <a:latin typeface="Times New Roman" panose="02020603050405020304" pitchFamily="18" charset="0"/>
                          <a:cs typeface="Times New Roman" panose="02020603050405020304" pitchFamily="18" charset="0"/>
                        </a:rPr>
                        <a:t> </a:t>
                      </a:r>
                      <a:r>
                        <a:rPr lang="en-US" sz="2000">
                          <a:effectLst/>
                          <a:latin typeface="Times New Roman" panose="02020603050405020304" pitchFamily="18" charset="0"/>
                          <a:cs typeface="Times New Roman" panose="02020603050405020304" pitchFamily="18" charset="0"/>
                        </a:rPr>
                        <a:t>Ca)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r>
              <a:tr h="773129">
                <a:tc>
                  <a:txBody>
                    <a:bodyPr/>
                    <a:lstStyle/>
                    <a:p>
                      <a:pPr marL="0" marR="56515" algn="ctr" rtl="1">
                        <a:lnSpc>
                          <a:spcPts val="1595"/>
                        </a:lnSpc>
                        <a:spcBef>
                          <a:spcPts val="0"/>
                        </a:spcBef>
                        <a:spcAft>
                          <a:spcPts val="0"/>
                        </a:spcAft>
                      </a:pPr>
                      <a:r>
                        <a:rPr lang="ar-SA" sz="2000">
                          <a:effectLst/>
                          <a:latin typeface="Times New Roman" panose="02020603050405020304" pitchFamily="18" charset="0"/>
                          <a:cs typeface="Times New Roman" panose="02020603050405020304" pitchFamily="18" charset="0"/>
                        </a:rPr>
                        <a:t>3</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56515" algn="ctr" rtl="1">
                        <a:lnSpc>
                          <a:spcPts val="1595"/>
                        </a:lnSpc>
                        <a:spcBef>
                          <a:spcPts val="0"/>
                        </a:spcBef>
                        <a:spcAft>
                          <a:spcPts val="0"/>
                        </a:spcAft>
                        <a:tabLst>
                          <a:tab pos="226060" algn="ctr"/>
                          <a:tab pos="452120" algn="r"/>
                        </a:tabLst>
                      </a:pPr>
                      <a:r>
                        <a:rPr lang="ar-SA" sz="2000">
                          <a:effectLst/>
                          <a:latin typeface="Times New Roman" panose="02020603050405020304" pitchFamily="18" charset="0"/>
                          <a:cs typeface="Times New Roman" panose="02020603050405020304" pitchFamily="18" charset="0"/>
                        </a:rPr>
                        <a:t>3</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55245" algn="ctr" rtl="1">
                        <a:lnSpc>
                          <a:spcPts val="1595"/>
                        </a:lnSpc>
                        <a:spcBef>
                          <a:spcPts val="0"/>
                        </a:spcBef>
                        <a:spcAft>
                          <a:spcPts val="0"/>
                        </a:spcAft>
                      </a:pPr>
                      <a:r>
                        <a:rPr lang="en-US" sz="2000">
                          <a:effectLst/>
                          <a:latin typeface="Times New Roman" panose="02020603050405020304" pitchFamily="18" charset="0"/>
                          <a:cs typeface="Times New Roman" panose="02020603050405020304" pitchFamily="18" charset="0"/>
                        </a:rPr>
                        <a:t>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76200" algn="l" rtl="1">
                        <a:lnSpc>
                          <a:spcPct val="107000"/>
                        </a:lnSpc>
                        <a:spcBef>
                          <a:spcPts val="180"/>
                        </a:spcBef>
                        <a:spcAft>
                          <a:spcPts val="0"/>
                        </a:spcAft>
                      </a:pPr>
                      <a:r>
                        <a:rPr lang="en-US" sz="2000">
                          <a:effectLst/>
                          <a:latin typeface="Times New Roman" panose="02020603050405020304" pitchFamily="18" charset="0"/>
                          <a:cs typeface="Times New Roman" panose="02020603050405020304" pitchFamily="18" charset="0"/>
                        </a:rPr>
                        <a:t>(1S</a:t>
                      </a:r>
                      <a:r>
                        <a:rPr lang="en-US" sz="2000" spc="-70">
                          <a:effectLst/>
                          <a:latin typeface="Times New Roman" panose="02020603050405020304" pitchFamily="18" charset="0"/>
                          <a:cs typeface="Times New Roman" panose="02020603050405020304" pitchFamily="18" charset="0"/>
                        </a:rPr>
                        <a:t> </a:t>
                      </a:r>
                      <a:r>
                        <a:rPr lang="en-US" sz="2000" baseline="30000">
                          <a:effectLst/>
                          <a:latin typeface="Times New Roman" panose="02020603050405020304" pitchFamily="18" charset="0"/>
                          <a:cs typeface="Times New Roman" panose="02020603050405020304" pitchFamily="18" charset="0"/>
                        </a:rPr>
                        <a:t>2</a:t>
                      </a:r>
                      <a:r>
                        <a:rPr lang="en-US" sz="2000" spc="-120">
                          <a:effectLst/>
                          <a:latin typeface="Times New Roman" panose="02020603050405020304" pitchFamily="18" charset="0"/>
                          <a:cs typeface="Times New Roman" panose="02020603050405020304" pitchFamily="18" charset="0"/>
                        </a:rPr>
                        <a:t> </a:t>
                      </a:r>
                      <a:r>
                        <a:rPr lang="en-US" sz="2000">
                          <a:effectLst/>
                          <a:latin typeface="Times New Roman" panose="02020603050405020304" pitchFamily="18" charset="0"/>
                          <a:cs typeface="Times New Roman" panose="02020603050405020304" pitchFamily="18" charset="0"/>
                        </a:rPr>
                        <a:t>,2S</a:t>
                      </a:r>
                      <a:r>
                        <a:rPr lang="en-US" sz="2000" spc="-70">
                          <a:effectLst/>
                          <a:latin typeface="Times New Roman" panose="02020603050405020304" pitchFamily="18" charset="0"/>
                          <a:cs typeface="Times New Roman" panose="02020603050405020304" pitchFamily="18" charset="0"/>
                        </a:rPr>
                        <a:t> </a:t>
                      </a:r>
                      <a:r>
                        <a:rPr lang="en-US" sz="2000" baseline="30000">
                          <a:effectLst/>
                          <a:latin typeface="Times New Roman" panose="02020603050405020304" pitchFamily="18" charset="0"/>
                          <a:cs typeface="Times New Roman" panose="02020603050405020304" pitchFamily="18" charset="0"/>
                        </a:rPr>
                        <a:t>2</a:t>
                      </a:r>
                      <a:r>
                        <a:rPr lang="en-US" sz="2000" spc="-75">
                          <a:effectLst/>
                          <a:latin typeface="Times New Roman" panose="02020603050405020304" pitchFamily="18" charset="0"/>
                          <a:cs typeface="Times New Roman" panose="02020603050405020304" pitchFamily="18" charset="0"/>
                        </a:rPr>
                        <a:t> </a:t>
                      </a:r>
                      <a:r>
                        <a:rPr lang="en-US" sz="2000">
                          <a:effectLst/>
                          <a:latin typeface="Times New Roman" panose="02020603050405020304" pitchFamily="18" charset="0"/>
                          <a:cs typeface="Times New Roman" panose="02020603050405020304" pitchFamily="18" charset="0"/>
                        </a:rPr>
                        <a:t>2P</a:t>
                      </a:r>
                      <a:r>
                        <a:rPr lang="en-US" sz="2000" spc="-170">
                          <a:effectLst/>
                          <a:latin typeface="Times New Roman" panose="02020603050405020304" pitchFamily="18" charset="0"/>
                          <a:cs typeface="Times New Roman" panose="02020603050405020304" pitchFamily="18" charset="0"/>
                        </a:rPr>
                        <a:t> </a:t>
                      </a:r>
                      <a:r>
                        <a:rPr lang="en-US" sz="2000" baseline="30000">
                          <a:effectLst/>
                          <a:latin typeface="Times New Roman" panose="02020603050405020304" pitchFamily="18" charset="0"/>
                          <a:cs typeface="Times New Roman" panose="02020603050405020304" pitchFamily="18" charset="0"/>
                        </a:rPr>
                        <a:t>6</a:t>
                      </a:r>
                      <a:r>
                        <a:rPr lang="en-US" sz="2000" spc="-120">
                          <a:effectLst/>
                          <a:latin typeface="Times New Roman" panose="02020603050405020304" pitchFamily="18" charset="0"/>
                          <a:cs typeface="Times New Roman" panose="02020603050405020304" pitchFamily="18" charset="0"/>
                        </a:rPr>
                        <a:t> </a:t>
                      </a:r>
                      <a:r>
                        <a:rPr lang="en-US" sz="2000">
                          <a:effectLst/>
                          <a:latin typeface="Times New Roman" panose="02020603050405020304" pitchFamily="18" charset="0"/>
                          <a:cs typeface="Times New Roman" panose="02020603050405020304" pitchFamily="18" charset="0"/>
                        </a:rPr>
                        <a:t>,3S</a:t>
                      </a:r>
                      <a:r>
                        <a:rPr lang="en-US" sz="2000" spc="-70">
                          <a:effectLst/>
                          <a:latin typeface="Times New Roman" panose="02020603050405020304" pitchFamily="18" charset="0"/>
                          <a:cs typeface="Times New Roman" panose="02020603050405020304" pitchFamily="18" charset="0"/>
                        </a:rPr>
                        <a:t> </a:t>
                      </a:r>
                      <a:r>
                        <a:rPr lang="en-US" sz="2000" baseline="30000">
                          <a:effectLst/>
                          <a:latin typeface="Times New Roman" panose="02020603050405020304" pitchFamily="18" charset="0"/>
                          <a:cs typeface="Times New Roman" panose="02020603050405020304" pitchFamily="18" charset="0"/>
                        </a:rPr>
                        <a:t>2</a:t>
                      </a:r>
                      <a:r>
                        <a:rPr lang="en-US" sz="2000" spc="-120">
                          <a:effectLst/>
                          <a:latin typeface="Times New Roman" panose="02020603050405020304" pitchFamily="18" charset="0"/>
                          <a:cs typeface="Times New Roman" panose="02020603050405020304" pitchFamily="18" charset="0"/>
                        </a:rPr>
                        <a:t> </a:t>
                      </a:r>
                      <a:r>
                        <a:rPr lang="en-US" sz="2000">
                          <a:effectLst/>
                          <a:latin typeface="Times New Roman" panose="02020603050405020304" pitchFamily="18" charset="0"/>
                          <a:cs typeface="Times New Roman" panose="02020603050405020304" pitchFamily="18" charset="0"/>
                        </a:rPr>
                        <a:t>3P</a:t>
                      </a:r>
                      <a:r>
                        <a:rPr lang="en-US" sz="2000" baseline="30000">
                          <a:effectLst/>
                          <a:latin typeface="Times New Roman" panose="02020603050405020304" pitchFamily="18" charset="0"/>
                          <a:cs typeface="Times New Roman" panose="02020603050405020304" pitchFamily="18" charset="0"/>
                        </a:rPr>
                        <a:t>1</a:t>
                      </a:r>
                      <a:r>
                        <a:rPr lang="en-US" sz="2000" spc="-155">
                          <a:effectLst/>
                          <a:latin typeface="Times New Roman" panose="02020603050405020304" pitchFamily="18" charset="0"/>
                          <a:cs typeface="Times New Roman" panose="02020603050405020304" pitchFamily="18" charset="0"/>
                        </a:rPr>
                        <a:t> </a:t>
                      </a:r>
                      <a:r>
                        <a:rPr lang="en-US" sz="2000">
                          <a:effectLst/>
                          <a:latin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382270" algn="l" rtl="1">
                        <a:lnSpc>
                          <a:spcPts val="1595"/>
                        </a:lnSpc>
                        <a:spcBef>
                          <a:spcPts val="0"/>
                        </a:spcBef>
                        <a:spcAft>
                          <a:spcPts val="0"/>
                        </a:spcAft>
                      </a:pPr>
                      <a:r>
                        <a:rPr lang="ar-SA" sz="2000">
                          <a:effectLst/>
                          <a:latin typeface="Times New Roman" panose="02020603050405020304" pitchFamily="18" charset="0"/>
                          <a:cs typeface="Times New Roman" panose="02020603050405020304" pitchFamily="18" charset="0"/>
                        </a:rPr>
                        <a:t>اﻷﻟﻤﻨﯿﻮم</a:t>
                      </a:r>
                      <a:endParaRPr lang="en-US" sz="2000">
                        <a:effectLst/>
                        <a:latin typeface="Times New Roman" panose="02020603050405020304" pitchFamily="18" charset="0"/>
                        <a:cs typeface="Times New Roman" panose="02020603050405020304" pitchFamily="18" charset="0"/>
                      </a:endParaRPr>
                    </a:p>
                    <a:p>
                      <a:pPr marL="467995" marR="0" algn="r" rtl="1">
                        <a:lnSpc>
                          <a:spcPct val="107000"/>
                        </a:lnSpc>
                        <a:spcBef>
                          <a:spcPts val="345"/>
                        </a:spcBef>
                        <a:spcAft>
                          <a:spcPts val="0"/>
                        </a:spcAft>
                      </a:pPr>
                      <a:r>
                        <a:rPr lang="en-US" sz="2000">
                          <a:effectLst/>
                          <a:latin typeface="Times New Roman" panose="02020603050405020304" pitchFamily="18" charset="0"/>
                          <a:cs typeface="Times New Roman" panose="02020603050405020304" pitchFamily="18" charset="0"/>
                        </a:rPr>
                        <a:t>(13</a:t>
                      </a:r>
                      <a:r>
                        <a:rPr lang="en-US" sz="2000" spc="120">
                          <a:effectLst/>
                          <a:latin typeface="Times New Roman" panose="02020603050405020304" pitchFamily="18" charset="0"/>
                          <a:cs typeface="Times New Roman" panose="02020603050405020304" pitchFamily="18" charset="0"/>
                        </a:rPr>
                        <a:t> </a:t>
                      </a:r>
                      <a:r>
                        <a:rPr lang="en-US" sz="2000">
                          <a:effectLst/>
                          <a:latin typeface="Times New Roman" panose="02020603050405020304" pitchFamily="18" charset="0"/>
                          <a:cs typeface="Times New Roman" panose="02020603050405020304" pitchFamily="18" charset="0"/>
                        </a:rPr>
                        <a:t>Al)</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r>
              <a:tr h="773129">
                <a:tc>
                  <a:txBody>
                    <a:bodyPr/>
                    <a:lstStyle/>
                    <a:p>
                      <a:pPr marL="0" marR="56515" algn="ctr" rtl="1">
                        <a:lnSpc>
                          <a:spcPts val="1595"/>
                        </a:lnSpc>
                        <a:spcBef>
                          <a:spcPts val="0"/>
                        </a:spcBef>
                        <a:spcAft>
                          <a:spcPts val="0"/>
                        </a:spcAft>
                      </a:pPr>
                      <a:r>
                        <a:rPr lang="ar-SA" sz="2000">
                          <a:effectLst/>
                          <a:latin typeface="Times New Roman" panose="02020603050405020304" pitchFamily="18" charset="0"/>
                          <a:cs typeface="Times New Roman" panose="02020603050405020304" pitchFamily="18" charset="0"/>
                        </a:rPr>
                        <a:t>4</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56515" algn="ctr" rtl="1">
                        <a:lnSpc>
                          <a:spcPts val="1595"/>
                        </a:lnSpc>
                        <a:spcBef>
                          <a:spcPts val="0"/>
                        </a:spcBef>
                        <a:spcAft>
                          <a:spcPts val="0"/>
                        </a:spcAft>
                      </a:pPr>
                      <a:r>
                        <a:rPr lang="ar-SA" sz="2000">
                          <a:effectLst/>
                          <a:latin typeface="Times New Roman" panose="02020603050405020304" pitchFamily="18" charset="0"/>
                          <a:cs typeface="Times New Roman" panose="02020603050405020304" pitchFamily="18" charset="0"/>
                        </a:rPr>
                        <a:t>4</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55245" algn="ctr" rtl="1">
                        <a:lnSpc>
                          <a:spcPts val="1595"/>
                        </a:lnSpc>
                        <a:spcBef>
                          <a:spcPts val="0"/>
                        </a:spcBef>
                        <a:spcAft>
                          <a:spcPts val="0"/>
                        </a:spcAft>
                      </a:pPr>
                      <a:r>
                        <a:rPr lang="en-US" sz="2000">
                          <a:effectLst/>
                          <a:latin typeface="Times New Roman" panose="02020603050405020304" pitchFamily="18" charset="0"/>
                          <a:cs typeface="Times New Roman" panose="02020603050405020304" pitchFamily="18" charset="0"/>
                        </a:rPr>
                        <a:t>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76835" algn="l" rtl="1">
                        <a:lnSpc>
                          <a:spcPct val="107000"/>
                        </a:lnSpc>
                        <a:spcBef>
                          <a:spcPts val="180"/>
                        </a:spcBef>
                        <a:spcAft>
                          <a:spcPts val="0"/>
                        </a:spcAft>
                      </a:pPr>
                      <a:r>
                        <a:rPr lang="en-US" sz="2000">
                          <a:effectLst/>
                          <a:latin typeface="Times New Roman" panose="02020603050405020304" pitchFamily="18" charset="0"/>
                          <a:cs typeface="Times New Roman" panose="02020603050405020304" pitchFamily="18" charset="0"/>
                        </a:rPr>
                        <a:t>(1S</a:t>
                      </a:r>
                      <a:r>
                        <a:rPr lang="en-US" sz="2000" spc="-70">
                          <a:effectLst/>
                          <a:latin typeface="Times New Roman" panose="02020603050405020304" pitchFamily="18" charset="0"/>
                          <a:cs typeface="Times New Roman" panose="02020603050405020304" pitchFamily="18" charset="0"/>
                        </a:rPr>
                        <a:t> </a:t>
                      </a:r>
                      <a:r>
                        <a:rPr lang="en-US" sz="2000" baseline="30000">
                          <a:effectLst/>
                          <a:latin typeface="Times New Roman" panose="02020603050405020304" pitchFamily="18" charset="0"/>
                          <a:cs typeface="Times New Roman" panose="02020603050405020304" pitchFamily="18" charset="0"/>
                        </a:rPr>
                        <a:t>2</a:t>
                      </a:r>
                      <a:r>
                        <a:rPr lang="en-US" sz="2000" spc="-120">
                          <a:effectLst/>
                          <a:latin typeface="Times New Roman" panose="02020603050405020304" pitchFamily="18" charset="0"/>
                          <a:cs typeface="Times New Roman" panose="02020603050405020304" pitchFamily="18" charset="0"/>
                        </a:rPr>
                        <a:t> </a:t>
                      </a:r>
                      <a:r>
                        <a:rPr lang="en-US" sz="2000">
                          <a:effectLst/>
                          <a:latin typeface="Times New Roman" panose="02020603050405020304" pitchFamily="18" charset="0"/>
                          <a:cs typeface="Times New Roman" panose="02020603050405020304" pitchFamily="18" charset="0"/>
                        </a:rPr>
                        <a:t>,2S</a:t>
                      </a:r>
                      <a:r>
                        <a:rPr lang="en-US" sz="2000" spc="-65">
                          <a:effectLst/>
                          <a:latin typeface="Times New Roman" panose="02020603050405020304" pitchFamily="18" charset="0"/>
                          <a:cs typeface="Times New Roman" panose="02020603050405020304" pitchFamily="18" charset="0"/>
                        </a:rPr>
                        <a:t> </a:t>
                      </a:r>
                      <a:r>
                        <a:rPr lang="en-US" sz="2000" baseline="30000">
                          <a:effectLst/>
                          <a:latin typeface="Times New Roman" panose="02020603050405020304" pitchFamily="18" charset="0"/>
                          <a:cs typeface="Times New Roman" panose="02020603050405020304" pitchFamily="18" charset="0"/>
                        </a:rPr>
                        <a:t>2</a:t>
                      </a:r>
                      <a:r>
                        <a:rPr lang="en-US" sz="2000" spc="-75">
                          <a:effectLst/>
                          <a:latin typeface="Times New Roman" panose="02020603050405020304" pitchFamily="18" charset="0"/>
                          <a:cs typeface="Times New Roman" panose="02020603050405020304" pitchFamily="18" charset="0"/>
                        </a:rPr>
                        <a:t> </a:t>
                      </a:r>
                      <a:r>
                        <a:rPr lang="en-US" sz="2000">
                          <a:effectLst/>
                          <a:latin typeface="Times New Roman" panose="02020603050405020304" pitchFamily="18" charset="0"/>
                          <a:cs typeface="Times New Roman" panose="02020603050405020304" pitchFamily="18" charset="0"/>
                        </a:rPr>
                        <a:t>2P</a:t>
                      </a:r>
                      <a:r>
                        <a:rPr lang="en-US" sz="2000" spc="-170">
                          <a:effectLst/>
                          <a:latin typeface="Times New Roman" panose="02020603050405020304" pitchFamily="18" charset="0"/>
                          <a:cs typeface="Times New Roman" panose="02020603050405020304" pitchFamily="18" charset="0"/>
                        </a:rPr>
                        <a:t> </a:t>
                      </a:r>
                      <a:r>
                        <a:rPr lang="en-US" sz="2000" baseline="30000">
                          <a:effectLst/>
                          <a:latin typeface="Times New Roman" panose="02020603050405020304" pitchFamily="18" charset="0"/>
                          <a:cs typeface="Times New Roman" panose="02020603050405020304" pitchFamily="18" charset="0"/>
                        </a:rPr>
                        <a:t>6</a:t>
                      </a:r>
                      <a:r>
                        <a:rPr lang="en-US" sz="2000" spc="-120">
                          <a:effectLst/>
                          <a:latin typeface="Times New Roman" panose="02020603050405020304" pitchFamily="18" charset="0"/>
                          <a:cs typeface="Times New Roman" panose="02020603050405020304" pitchFamily="18" charset="0"/>
                        </a:rPr>
                        <a:t> </a:t>
                      </a:r>
                      <a:r>
                        <a:rPr lang="en-US" sz="2000">
                          <a:effectLst/>
                          <a:latin typeface="Times New Roman" panose="02020603050405020304" pitchFamily="18" charset="0"/>
                          <a:cs typeface="Times New Roman" panose="02020603050405020304" pitchFamily="18" charset="0"/>
                        </a:rPr>
                        <a:t>,3S</a:t>
                      </a:r>
                      <a:r>
                        <a:rPr lang="en-US" sz="2000" spc="-65">
                          <a:effectLst/>
                          <a:latin typeface="Times New Roman" panose="02020603050405020304" pitchFamily="18" charset="0"/>
                          <a:cs typeface="Times New Roman" panose="02020603050405020304" pitchFamily="18" charset="0"/>
                        </a:rPr>
                        <a:t> </a:t>
                      </a:r>
                      <a:r>
                        <a:rPr lang="en-US" sz="2000" baseline="30000">
                          <a:effectLst/>
                          <a:latin typeface="Times New Roman" panose="02020603050405020304" pitchFamily="18" charset="0"/>
                          <a:cs typeface="Times New Roman" panose="02020603050405020304" pitchFamily="18" charset="0"/>
                        </a:rPr>
                        <a:t>2</a:t>
                      </a:r>
                      <a:r>
                        <a:rPr lang="en-US" sz="2000" spc="-120">
                          <a:effectLst/>
                          <a:latin typeface="Times New Roman" panose="02020603050405020304" pitchFamily="18" charset="0"/>
                          <a:cs typeface="Times New Roman" panose="02020603050405020304" pitchFamily="18" charset="0"/>
                        </a:rPr>
                        <a:t> </a:t>
                      </a:r>
                      <a:r>
                        <a:rPr lang="en-US" sz="2000">
                          <a:effectLst/>
                          <a:latin typeface="Times New Roman" panose="02020603050405020304" pitchFamily="18" charset="0"/>
                          <a:cs typeface="Times New Roman" panose="02020603050405020304" pitchFamily="18" charset="0"/>
                        </a:rPr>
                        <a:t>3P</a:t>
                      </a:r>
                      <a:r>
                        <a:rPr lang="en-US" sz="2000" spc="-170">
                          <a:effectLst/>
                          <a:latin typeface="Times New Roman" panose="02020603050405020304" pitchFamily="18" charset="0"/>
                          <a:cs typeface="Times New Roman" panose="02020603050405020304" pitchFamily="18" charset="0"/>
                        </a:rPr>
                        <a:t> </a:t>
                      </a:r>
                      <a:r>
                        <a:rPr lang="en-US" sz="2000" baseline="30000">
                          <a:effectLst/>
                          <a:latin typeface="Times New Roman" panose="02020603050405020304" pitchFamily="18" charset="0"/>
                          <a:cs typeface="Times New Roman" panose="02020603050405020304" pitchFamily="18" charset="0"/>
                        </a:rPr>
                        <a:t>6</a:t>
                      </a:r>
                      <a:r>
                        <a:rPr lang="en-US" sz="2000" spc="-115">
                          <a:effectLst/>
                          <a:latin typeface="Times New Roman" panose="02020603050405020304" pitchFamily="18" charset="0"/>
                          <a:cs typeface="Times New Roman" panose="02020603050405020304" pitchFamily="18" charset="0"/>
                        </a:rPr>
                        <a:t> </a:t>
                      </a:r>
                      <a:r>
                        <a:rPr lang="en-US" sz="2000">
                          <a:effectLst/>
                          <a:latin typeface="Times New Roman" panose="02020603050405020304" pitchFamily="18" charset="0"/>
                          <a:cs typeface="Times New Roman" panose="02020603050405020304" pitchFamily="18" charset="0"/>
                        </a:rPr>
                        <a:t>,4S</a:t>
                      </a:r>
                      <a:r>
                        <a:rPr lang="en-US" sz="2000" spc="-70">
                          <a:effectLst/>
                          <a:latin typeface="Times New Roman" panose="02020603050405020304" pitchFamily="18" charset="0"/>
                          <a:cs typeface="Times New Roman" panose="02020603050405020304" pitchFamily="18" charset="0"/>
                        </a:rPr>
                        <a:t> </a:t>
                      </a:r>
                      <a:r>
                        <a:rPr lang="en-US" sz="2000" baseline="30000">
                          <a:effectLst/>
                          <a:latin typeface="Times New Roman" panose="02020603050405020304" pitchFamily="18" charset="0"/>
                          <a:cs typeface="Times New Roman" panose="02020603050405020304" pitchFamily="18" charset="0"/>
                        </a:rPr>
                        <a:t>2</a:t>
                      </a:r>
                      <a:r>
                        <a:rPr lang="en-US" sz="2000" spc="-120">
                          <a:effectLst/>
                          <a:latin typeface="Times New Roman" panose="02020603050405020304" pitchFamily="18" charset="0"/>
                          <a:cs typeface="Times New Roman" panose="02020603050405020304" pitchFamily="18" charset="0"/>
                        </a:rPr>
                        <a:t> </a:t>
                      </a:r>
                      <a:r>
                        <a:rPr lang="en-US" sz="2000">
                          <a:effectLst/>
                          <a:latin typeface="Times New Roman" panose="02020603050405020304" pitchFamily="18" charset="0"/>
                          <a:cs typeface="Times New Roman" panose="02020603050405020304" pitchFamily="18" charset="0"/>
                        </a:rPr>
                        <a:t>3d</a:t>
                      </a:r>
                      <a:r>
                        <a:rPr lang="en-US" sz="2000" spc="-135">
                          <a:effectLst/>
                          <a:latin typeface="Times New Roman" panose="02020603050405020304" pitchFamily="18" charset="0"/>
                          <a:cs typeface="Times New Roman" panose="02020603050405020304" pitchFamily="18" charset="0"/>
                        </a:rPr>
                        <a:t> </a:t>
                      </a:r>
                      <a:r>
                        <a:rPr lang="en-US" sz="2000" baseline="30000">
                          <a:effectLst/>
                          <a:latin typeface="Times New Roman" panose="02020603050405020304" pitchFamily="18" charset="0"/>
                          <a:cs typeface="Times New Roman" panose="02020603050405020304" pitchFamily="18" charset="0"/>
                        </a:rPr>
                        <a:t>10</a:t>
                      </a:r>
                      <a:r>
                        <a:rPr lang="en-US" sz="2000" spc="-70">
                          <a:effectLst/>
                          <a:latin typeface="Times New Roman" panose="02020603050405020304" pitchFamily="18" charset="0"/>
                          <a:cs typeface="Times New Roman" panose="02020603050405020304" pitchFamily="18" charset="0"/>
                        </a:rPr>
                        <a:t> </a:t>
                      </a:r>
                      <a:r>
                        <a:rPr lang="en-US" sz="2000">
                          <a:effectLst/>
                          <a:latin typeface="Times New Roman" panose="02020603050405020304" pitchFamily="18" charset="0"/>
                          <a:cs typeface="Times New Roman" panose="02020603050405020304" pitchFamily="18" charset="0"/>
                        </a:rPr>
                        <a:t>4P</a:t>
                      </a:r>
                      <a:r>
                        <a:rPr lang="en-US" sz="2000" spc="-155">
                          <a:effectLst/>
                          <a:latin typeface="Times New Roman" panose="02020603050405020304" pitchFamily="18" charset="0"/>
                          <a:cs typeface="Times New Roman" panose="02020603050405020304" pitchFamily="18" charset="0"/>
                        </a:rPr>
                        <a:t> </a:t>
                      </a:r>
                      <a:r>
                        <a:rPr lang="en-US" sz="2000" baseline="30000">
                          <a:effectLst/>
                          <a:latin typeface="Times New Roman" panose="02020603050405020304" pitchFamily="18" charset="0"/>
                          <a:cs typeface="Times New Roman" panose="02020603050405020304" pitchFamily="18" charset="0"/>
                        </a:rPr>
                        <a:t>2</a:t>
                      </a:r>
                      <a:r>
                        <a:rPr lang="en-US" sz="2000" spc="-95">
                          <a:effectLst/>
                          <a:latin typeface="Times New Roman" panose="02020603050405020304" pitchFamily="18" charset="0"/>
                          <a:cs typeface="Times New Roman" panose="02020603050405020304" pitchFamily="18" charset="0"/>
                        </a:rPr>
                        <a:t> </a:t>
                      </a:r>
                      <a:r>
                        <a:rPr lang="en-US" sz="2000">
                          <a:effectLst/>
                          <a:latin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56515" marR="0" algn="r" rtl="1">
                        <a:lnSpc>
                          <a:spcPts val="1595"/>
                        </a:lnSpc>
                        <a:spcBef>
                          <a:spcPts val="0"/>
                        </a:spcBef>
                        <a:spcAft>
                          <a:spcPts val="0"/>
                        </a:spcAft>
                      </a:pPr>
                      <a:r>
                        <a:rPr lang="ar-SA" sz="2000" dirty="0">
                          <a:effectLst/>
                          <a:latin typeface="Times New Roman" panose="02020603050405020304" pitchFamily="18" charset="0"/>
                          <a:cs typeface="Times New Roman" panose="02020603050405020304" pitchFamily="18" charset="0"/>
                        </a:rPr>
                        <a:t>اﻟﺠﺮﻣﺎﻧﯿﻮم</a:t>
                      </a:r>
                      <a:endParaRPr lang="en-US" sz="2000" dirty="0">
                        <a:effectLst/>
                        <a:latin typeface="Times New Roman" panose="02020603050405020304" pitchFamily="18" charset="0"/>
                        <a:cs typeface="Times New Roman" panose="02020603050405020304" pitchFamily="18" charset="0"/>
                      </a:endParaRPr>
                    </a:p>
                    <a:p>
                      <a:pPr marL="0" marR="81915" algn="l" rtl="1">
                        <a:lnSpc>
                          <a:spcPct val="107000"/>
                        </a:lnSpc>
                        <a:spcBef>
                          <a:spcPts val="345"/>
                        </a:spcBef>
                        <a:spcAft>
                          <a:spcPts val="0"/>
                        </a:spcAft>
                      </a:pPr>
                      <a:r>
                        <a:rPr lang="en-US" sz="2000" dirty="0">
                          <a:effectLst/>
                          <a:latin typeface="Times New Roman" panose="02020603050405020304" pitchFamily="18" charset="0"/>
                          <a:cs typeface="Times New Roman" panose="02020603050405020304" pitchFamily="18" charset="0"/>
                        </a:rPr>
                        <a:t>(32</a:t>
                      </a:r>
                      <a:r>
                        <a:rPr lang="en-US" sz="2000" spc="16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Ge)</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3173761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E92251D-4487-4E76-9248-417A0139330D}" type="slidenum">
              <a:rPr lang="en-US" smtClean="0"/>
              <a:t>13</a:t>
            </a:fld>
            <a:endParaRPr lang="en-US"/>
          </a:p>
        </p:txBody>
      </p:sp>
      <p:sp>
        <p:nvSpPr>
          <p:cNvPr id="5" name="Rectangle 4"/>
          <p:cNvSpPr/>
          <p:nvPr/>
        </p:nvSpPr>
        <p:spPr>
          <a:xfrm>
            <a:off x="1188720" y="185898"/>
            <a:ext cx="9235440" cy="5888792"/>
          </a:xfrm>
          <a:prstGeom prst="rect">
            <a:avLst/>
          </a:prstGeom>
        </p:spPr>
        <p:txBody>
          <a:bodyPr wrap="square">
            <a:spAutoFit/>
          </a:bodyPr>
          <a:lstStyle/>
          <a:p>
            <a:pPr algn="r" rtl="1">
              <a:lnSpc>
                <a:spcPct val="150000"/>
              </a:lnSpc>
              <a:spcAft>
                <a:spcPts val="800"/>
              </a:spcAft>
            </a:pP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یمكن تصنیف العناصر في الجدول الدوري الى فلزات، لا فلزات، واشباه الفلزات لخواصھا الفلزیة واللافلزیة</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r" rtl="1">
              <a:lnSpc>
                <a:spcPct val="150000"/>
              </a:lnSpc>
              <a:spcAft>
                <a:spcPts val="800"/>
              </a:spcAft>
            </a:pPr>
            <a:r>
              <a:rPr lang="ar-SA" sz="2000" b="1" dirty="0" smtClean="0">
                <a:solidFill>
                  <a:srgbClr val="92D050"/>
                </a:solidFill>
                <a:effectLst/>
                <a:latin typeface="Times New Roman" panose="02020603050405020304" pitchFamily="18" charset="0"/>
                <a:ea typeface="Calibri" panose="020F0502020204030204" pitchFamily="34" charset="0"/>
                <a:cs typeface="Times New Roman" panose="02020603050405020304" pitchFamily="18" charset="0"/>
              </a:rPr>
              <a:t>الفلزات : </a:t>
            </a: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وھي عناصر كھروموجبة - تفقد إلكترونات وتكون أیونات موجبة -جیده التوصیل  للكھرباء والحرارة ولھا درجات انصھار وغلیان مرتفعة.</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r" rtl="1">
              <a:lnSpc>
                <a:spcPct val="150000"/>
              </a:lnSpc>
              <a:spcAft>
                <a:spcPts val="800"/>
              </a:spcAft>
            </a:pPr>
            <a:r>
              <a:rPr lang="ar-SA" sz="2000" b="1" dirty="0" smtClean="0">
                <a:solidFill>
                  <a:srgbClr val="92D050"/>
                </a:solidFill>
                <a:effectLst/>
                <a:latin typeface="Times New Roman" panose="02020603050405020304" pitchFamily="18" charset="0"/>
                <a:ea typeface="Calibri" panose="020F0502020204030204" pitchFamily="34" charset="0"/>
                <a:cs typeface="Times New Roman" panose="02020603050405020304" pitchFamily="18" charset="0"/>
              </a:rPr>
              <a:t>اللافلزات : </a:t>
            </a: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وھي عناصر تحتوي على أكثر من ٤ إلكترونات في مستویات التكافؤ وھي عناصر كھروسالبة ،تكتسب إلكترونات وتكون أیونات سالبة ردیئة التوصیل للكھرباء والحرارة لھا درجات انصھار وغلیان منخفضة.</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r" rtl="1">
              <a:lnSpc>
                <a:spcPct val="150000"/>
              </a:lnSpc>
              <a:spcAft>
                <a:spcPts val="800"/>
              </a:spcAft>
            </a:pPr>
            <a:r>
              <a:rPr lang="ar-SA" sz="2000" b="1" dirty="0" smtClean="0">
                <a:solidFill>
                  <a:srgbClr val="92D050"/>
                </a:solidFill>
                <a:effectLst/>
                <a:latin typeface="Times New Roman" panose="02020603050405020304" pitchFamily="18" charset="0"/>
                <a:ea typeface="Calibri" panose="020F0502020204030204" pitchFamily="34" charset="0"/>
                <a:cs typeface="Times New Roman" panose="02020603050405020304" pitchFamily="18" charset="0"/>
              </a:rPr>
              <a:t>اشباه الفلزات : </a:t>
            </a: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وھي عناصر یمتلئ مستوي التكافؤ بنصف سعته تقریبا وخواصها وسط بين الفلزات واللافلزات وتستخدم في عمل أشباه الموصلات كما في الرادیو والترانزستور . </a:t>
            </a:r>
            <a:endParaRPr lang="ar-IQ" sz="20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r" rtl="1">
              <a:lnSpc>
                <a:spcPct val="150000"/>
              </a:lnSpc>
              <a:spcAft>
                <a:spcPts val="800"/>
              </a:spcAft>
            </a:pP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r" rtl="1">
              <a:lnSpc>
                <a:spcPct val="150000"/>
              </a:lnSpc>
              <a:spcAft>
                <a:spcPts val="800"/>
              </a:spcAft>
            </a:pPr>
            <a:r>
              <a:rPr lang="ar-SA" sz="2000" b="1" u="sng" dirty="0" smtClean="0">
                <a:effectLst/>
                <a:latin typeface="Times New Roman" panose="02020603050405020304" pitchFamily="18" charset="0"/>
                <a:ea typeface="Calibri" panose="020F0502020204030204" pitchFamily="34" charset="0"/>
                <a:cs typeface="Times New Roman" panose="02020603050405020304" pitchFamily="18" charset="0"/>
              </a:rPr>
              <a:t>تدرج الصفة في الدورات:</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r" rtl="1">
              <a:lnSpc>
                <a:spcPct val="150000"/>
              </a:lnSpc>
              <a:spcAft>
                <a:spcPts val="800"/>
              </a:spcAft>
            </a:pP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أ) في الدورات الأفقیة بزیادة العدد الذري تقل الصفة الفلزیة وتزداد الصفة اللافلزیة. </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r" rtl="1">
              <a:lnSpc>
                <a:spcPct val="150000"/>
              </a:lnSpc>
            </a:pP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ب) في المجموعة الرأسیة تزداد الصفة الفلزیة ،وتقل الصفة اللافلزیة كلما اتجهنا الى اسفل المجموعة.</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21589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E92251D-4487-4E76-9248-417A0139330D}" type="slidenum">
              <a:rPr lang="en-US" smtClean="0"/>
              <a:t>14</a:t>
            </a:fld>
            <a:endParaRPr lang="en-US"/>
          </a:p>
        </p:txBody>
      </p:sp>
      <p:sp>
        <p:nvSpPr>
          <p:cNvPr id="7" name="Rectangle 6"/>
          <p:cNvSpPr/>
          <p:nvPr/>
        </p:nvSpPr>
        <p:spPr>
          <a:xfrm>
            <a:off x="1005840" y="210312"/>
            <a:ext cx="9346700" cy="4657685"/>
          </a:xfrm>
          <a:prstGeom prst="rect">
            <a:avLst/>
          </a:prstGeom>
        </p:spPr>
        <p:txBody>
          <a:bodyPr wrap="square">
            <a:spAutoFit/>
          </a:bodyPr>
          <a:lstStyle/>
          <a:p>
            <a:pPr algn="just" rtl="1">
              <a:lnSpc>
                <a:spcPct val="150000"/>
              </a:lnSpc>
              <a:spcAft>
                <a:spcPts val="800"/>
              </a:spcAft>
            </a:pPr>
            <a:r>
              <a:rPr lang="ar-SA" sz="2000" b="1" u="sng" dirty="0" smtClean="0">
                <a:effectLst/>
                <a:latin typeface="Times New Roman" panose="02020603050405020304" pitchFamily="18" charset="0"/>
                <a:ea typeface="Calibri" panose="020F0502020204030204" pitchFamily="34" charset="0"/>
                <a:cs typeface="Times New Roman" panose="02020603050405020304" pitchFamily="18" charset="0"/>
              </a:rPr>
              <a:t>الخواص الدوریة</a:t>
            </a:r>
            <a:r>
              <a:rPr lang="ar-IQ" sz="2000" b="1" u="sng"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rtl="1">
              <a:lnSpc>
                <a:spcPct val="150000"/>
              </a:lnSpc>
              <a:spcAft>
                <a:spcPts val="800"/>
              </a:spcAft>
            </a:pP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هي الصفات التي تتغیر من عنصر لاخر تبعا لموقعه وترتیبه الالكتروني ضمن المجموعة او الدورة الواحدة، من ھذه الصفات حجم الذرة، جھد التاین، السالبیة الكھربائیة، اللون، الخواص الكھربائیة ودرجة الانصهار ولذلك وجد من الضروري دراسة الجدول الدوري بحیث یمكن ایجاد العلاقة بین التركیب الالكتروني لھذه الذرات والخواص الدوریة لھا (بنیة ذرات دورة ما او مجموعة من العناصر ) من خلال توضیح آلیة ترتیب العناصر في الجدول الدوري (خواصھا الدوریة التي نظمت من قبل العالم مندلیف ) وعلاقته بالترتیب الالكتروني لذراتھا.</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rtl="1">
              <a:lnSpc>
                <a:spcPct val="150000"/>
              </a:lnSpc>
              <a:spcAft>
                <a:spcPts val="800"/>
              </a:spcAft>
            </a:pPr>
            <a:r>
              <a:rPr lang="ar-IQ" sz="2000" b="1" dirty="0" smtClean="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1</a:t>
            </a:r>
            <a:r>
              <a:rPr lang="ar-SA" sz="2000" b="1" dirty="0" smtClean="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ar-SA" sz="2000" b="1" dirty="0" smtClean="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الحجم الذري</a:t>
            </a:r>
            <a:r>
              <a:rPr lang="en-US" sz="2000" b="1" dirty="0" smtClean="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ar-SA" sz="20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نصف القطر الذري</a:t>
            </a:r>
            <a:endParaRPr lang="en-US" sz="2000" dirty="0" smtClean="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rtl="1">
              <a:lnSpc>
                <a:spcPct val="150000"/>
              </a:lnSpc>
              <a:spcAft>
                <a:spcPts val="800"/>
              </a:spcAft>
            </a:pP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نصف قطر الذرة  : ھو نصف المسافة بین مركزي ذرتین متماثلتین في جزئ ثنائي الذرة</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rtl="1">
              <a:lnSpc>
                <a:spcPct val="150000"/>
              </a:lnSpc>
              <a:spcAft>
                <a:spcPts val="800"/>
              </a:spcAft>
            </a:pP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طول الرابطة : ھو المسافة بین نواتي ذرتین متحدتین</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795591" y="4209502"/>
            <a:ext cx="4809681" cy="2557058"/>
          </a:xfrm>
          <a:prstGeom prst="rect">
            <a:avLst/>
          </a:prstGeom>
          <a:noFill/>
          <a:ln>
            <a:noFill/>
          </a:ln>
        </p:spPr>
      </p:pic>
    </p:spTree>
    <p:extLst>
      <p:ext uri="{BB962C8B-B14F-4D97-AF65-F5344CB8AC3E}">
        <p14:creationId xmlns:p14="http://schemas.microsoft.com/office/powerpoint/2010/main" val="28757811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E92251D-4487-4E76-9248-417A0139330D}" type="slidenum">
              <a:rPr lang="en-US" smtClean="0"/>
              <a:t>15</a:t>
            </a:fld>
            <a:endParaRPr lang="en-US"/>
          </a:p>
        </p:txBody>
      </p:sp>
      <p:sp>
        <p:nvSpPr>
          <p:cNvPr id="5" name="Rectangle 4"/>
          <p:cNvSpPr/>
          <p:nvPr/>
        </p:nvSpPr>
        <p:spPr>
          <a:xfrm>
            <a:off x="879340" y="5273426"/>
            <a:ext cx="11312660" cy="1477328"/>
          </a:xfrm>
          <a:prstGeom prst="rect">
            <a:avLst/>
          </a:prstGeom>
        </p:spPr>
        <p:txBody>
          <a:bodyPr wrap="square">
            <a:spAutoFit/>
          </a:bodyPr>
          <a:lstStyle/>
          <a:p>
            <a:pPr marL="457200" marR="0" algn="just" rtl="1">
              <a:lnSpc>
                <a:spcPct val="150000"/>
              </a:lnSpc>
              <a:spcBef>
                <a:spcPts val="0"/>
              </a:spcBef>
              <a:spcAft>
                <a:spcPts val="800"/>
              </a:spcAft>
            </a:pP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ینقص الحجم الذري في نفس الدورة كلما اتجھنا من الیسار إلى الیمین أي كلما ازداد العدد الذري.  إن زیادة العدد الذري تعني زیادة شحنة النواة الموجبة أما الإلكترونات فتضاف على المستوى الرئیس نفسه . وھذا یؤدي إلى قوة جذب أكبر للإلكترونات الخارجیة مما یؤدي إلى اقترابھا من النواة أي إلى نقص الحجم الذري</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 .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4116380" y="180909"/>
            <a:ext cx="6207148" cy="498663"/>
          </a:xfrm>
          <a:prstGeom prst="rect">
            <a:avLst/>
          </a:prstGeom>
        </p:spPr>
        <p:txBody>
          <a:bodyPr wrap="none">
            <a:spAutoFit/>
          </a:bodyPr>
          <a:lstStyle/>
          <a:p>
            <a:pPr algn="just" rtl="1">
              <a:lnSpc>
                <a:spcPct val="150000"/>
              </a:lnSpc>
              <a:spcAft>
                <a:spcPts val="800"/>
              </a:spcAft>
            </a:pP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یبین الشكل الآتي العلاقة البیانیة بین أنصاف أقطار الذرات وأعدادھا الذریة</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4208" y="679572"/>
            <a:ext cx="7159752" cy="4593854"/>
          </a:xfrm>
          <a:prstGeom prst="rect">
            <a:avLst/>
          </a:prstGeom>
          <a:noFill/>
          <a:ln>
            <a:noFill/>
          </a:ln>
        </p:spPr>
      </p:pic>
    </p:spTree>
    <p:extLst>
      <p:ext uri="{BB962C8B-B14F-4D97-AF65-F5344CB8AC3E}">
        <p14:creationId xmlns:p14="http://schemas.microsoft.com/office/powerpoint/2010/main" val="20070050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E92251D-4487-4E76-9248-417A0139330D}" type="slidenum">
              <a:rPr lang="en-US" smtClean="0"/>
              <a:t>16</a:t>
            </a:fld>
            <a:endParaRPr lang="en-US"/>
          </a:p>
        </p:txBody>
      </p:sp>
      <p:sp>
        <p:nvSpPr>
          <p:cNvPr id="5" name="Rectangle 4"/>
          <p:cNvSpPr/>
          <p:nvPr/>
        </p:nvSpPr>
        <p:spPr>
          <a:xfrm>
            <a:off x="448056" y="407096"/>
            <a:ext cx="9904484" cy="6387390"/>
          </a:xfrm>
          <a:prstGeom prst="rect">
            <a:avLst/>
          </a:prstGeom>
        </p:spPr>
        <p:txBody>
          <a:bodyPr wrap="square">
            <a:spAutoFit/>
          </a:bodyPr>
          <a:lstStyle/>
          <a:p>
            <a:pPr algn="r" rtl="1">
              <a:lnSpc>
                <a:spcPct val="107000"/>
              </a:lnSpc>
              <a:spcAft>
                <a:spcPts val="800"/>
              </a:spcAft>
              <a:tabLst>
                <a:tab pos="5430520" algn="l"/>
              </a:tabLst>
            </a:pPr>
            <a:r>
              <a:rPr lang="ar-SA" sz="2000" b="1" dirty="0" smtClean="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سؤال </a:t>
            </a:r>
            <a:r>
              <a:rPr lang="fa-IR" sz="2000" b="1" dirty="0" smtClean="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۱ : </a:t>
            </a:r>
            <a:r>
              <a:rPr lang="ar-SA" sz="2000" b="1" dirty="0" smtClean="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رتب الذرات التالیة تصاعدیا حسب شحنة النواة الفعالة لكل منھا </a:t>
            </a:r>
            <a:endParaRPr lang="en-US" sz="2000" dirty="0" smtClean="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pPr rtl="1">
              <a:lnSpc>
                <a:spcPct val="107000"/>
              </a:lnSpc>
              <a:spcAft>
                <a:spcPts val="800"/>
              </a:spcAft>
              <a:tabLst>
                <a:tab pos="5430520" algn="l"/>
              </a:tabLst>
            </a:pP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 Cl , Mg , Al , S </a:t>
            </a: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Na</a:t>
            </a:r>
            <a:r>
              <a:rPr lang="ar-SA" sz="2000" dirty="0">
                <a:latin typeface="Times New Roman" panose="02020603050405020304" pitchFamily="18" charset="0"/>
                <a:ea typeface="Calibri" panose="020F0502020204030204" pitchFamily="34" charset="0"/>
                <a:cs typeface="Times New Roman" panose="02020603050405020304" pitchFamily="18" charset="0"/>
              </a:rPr>
              <a:t>                                     </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r" rtl="1">
              <a:lnSpc>
                <a:spcPct val="107000"/>
              </a:lnSpc>
              <a:spcAft>
                <a:spcPts val="800"/>
              </a:spcAft>
              <a:tabLst>
                <a:tab pos="5430520" algn="l"/>
              </a:tabLst>
            </a:pPr>
            <a:r>
              <a:rPr lang="ar-SA" sz="2000" b="1" dirty="0" smtClean="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سؤال </a:t>
            </a:r>
            <a:r>
              <a:rPr lang="fa-IR" sz="2000" b="1" dirty="0" smtClean="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۲ : </a:t>
            </a:r>
            <a:r>
              <a:rPr lang="ar-SA" sz="2000" b="1" dirty="0" smtClean="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ما العلاقة بین حجم الذرة وشحنة النواة الفعالة فیھا ؟    </a:t>
            </a:r>
            <a:endParaRPr lang="en-US" sz="2000" dirty="0" smtClean="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r" rtl="1">
              <a:lnSpc>
                <a:spcPct val="107000"/>
              </a:lnSpc>
              <a:spcAft>
                <a:spcPts val="800"/>
              </a:spcAft>
              <a:tabLst>
                <a:tab pos="5430520" algn="l"/>
              </a:tabLst>
            </a:pP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ب - یزداد الحجم الذري كلما اتجھنا في نفس المجموعة من أعلى إلى أسفل . یفسر ھذا بزیادة عدد الكم الرئیس</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 ( n ) </a:t>
            </a: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حینما ننتقل من عنصر إلى آخر تحته في نفس المجموعة</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أما شحنة النواة الفعالة فتبقى ثابتة تقریبا لعناصر المجموعة الواحدة</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rtl="1">
              <a:lnSpc>
                <a:spcPct val="107000"/>
              </a:lnSpc>
              <a:spcBef>
                <a:spcPts val="0"/>
              </a:spcBef>
              <a:spcAft>
                <a:spcPts val="800"/>
              </a:spcAft>
              <a:buFont typeface="+mj-lt"/>
              <a:buAutoNum type="arabicPeriod"/>
              <a:tabLst>
                <a:tab pos="5430520" algn="l"/>
              </a:tabLst>
            </a:pP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في الدورة الواحدة یقل نصف القطر بازدیاد العدد الذري</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rtl="1">
              <a:lnSpc>
                <a:spcPct val="107000"/>
              </a:lnSpc>
              <a:spcBef>
                <a:spcPts val="0"/>
              </a:spcBef>
              <a:spcAft>
                <a:spcPts val="800"/>
              </a:spcAft>
              <a:buFont typeface="+mj-lt"/>
              <a:buAutoNum type="arabicPeriod"/>
              <a:tabLst>
                <a:tab pos="5430520" algn="l"/>
              </a:tabLst>
            </a:pP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في الزمرة او المجموعة الواحدة یزداد نصف القطر كلما ازداد العدد الذري</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rtl="1">
              <a:lnSpc>
                <a:spcPct val="107000"/>
              </a:lnSpc>
              <a:spcBef>
                <a:spcPts val="0"/>
              </a:spcBef>
              <a:spcAft>
                <a:spcPts val="800"/>
              </a:spcAft>
              <a:buFont typeface="+mj-lt"/>
              <a:buAutoNum type="arabicPeriod"/>
              <a:tabLst>
                <a:tab pos="5430520" algn="l"/>
              </a:tabLst>
            </a:pP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یقل نصف قطر ذرة كلما ازداد عددھا التاكسدي</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rtl="1">
              <a:lnSpc>
                <a:spcPct val="107000"/>
              </a:lnSpc>
              <a:spcBef>
                <a:spcPts val="0"/>
              </a:spcBef>
              <a:spcAft>
                <a:spcPts val="800"/>
              </a:spcAft>
              <a:buFont typeface="+mj-lt"/>
              <a:buAutoNum type="arabicPeriod"/>
              <a:tabLst>
                <a:tab pos="5430520" algn="l"/>
              </a:tabLst>
            </a:pP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في الذرات والایونات متشابھة الترتیب الالكتروني یقل نصف القطر بازدیاد العدد الذري</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lgn="just" rtl="1">
              <a:lnSpc>
                <a:spcPct val="107000"/>
              </a:lnSpc>
              <a:spcBef>
                <a:spcPts val="0"/>
              </a:spcBef>
              <a:spcAft>
                <a:spcPts val="800"/>
              </a:spcAft>
              <a:tabLst>
                <a:tab pos="5430520" algn="l"/>
              </a:tabLst>
            </a:pP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lgn="ctr" rtl="1">
              <a:lnSpc>
                <a:spcPct val="107000"/>
              </a:lnSpc>
              <a:spcBef>
                <a:spcPts val="0"/>
              </a:spcBef>
              <a:spcAft>
                <a:spcPts val="800"/>
              </a:spcAft>
              <a:tabLst>
                <a:tab pos="5430520" algn="l"/>
              </a:tabLst>
            </a:pP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Al</a:t>
            </a:r>
            <a:r>
              <a:rPr lang="en-US" sz="2000" b="1" baseline="30000" dirty="0" smtClean="0">
                <a:effectLst/>
                <a:latin typeface="Times New Roman" panose="02020603050405020304" pitchFamily="18" charset="0"/>
                <a:ea typeface="Calibri" panose="020F0502020204030204" pitchFamily="34" charset="0"/>
                <a:cs typeface="Times New Roman" panose="02020603050405020304" pitchFamily="18" charset="0"/>
              </a:rPr>
              <a:t>+3</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 &lt; Mg</a:t>
            </a:r>
            <a:r>
              <a:rPr lang="en-US" sz="2000" b="1" baseline="30000" dirty="0" smtClean="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 &lt; Na</a:t>
            </a:r>
            <a:r>
              <a:rPr lang="en-US" sz="2000" b="1" baseline="30000" dirty="0" smtClean="0">
                <a:effectLst/>
                <a:latin typeface="Times New Roman" panose="02020603050405020304" pitchFamily="18" charset="0"/>
                <a:ea typeface="Calibri" panose="020F0502020204030204" pitchFamily="34" charset="0"/>
                <a:cs typeface="Times New Roman" panose="02020603050405020304" pitchFamily="18" charset="0"/>
              </a:rPr>
              <a:t>+1 </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&lt; Ne &lt; F</a:t>
            </a:r>
            <a:r>
              <a:rPr lang="en-US" sz="2000" b="1" baseline="30000" dirty="0" smtClean="0">
                <a:effectLst/>
                <a:latin typeface="Times New Roman" panose="02020603050405020304" pitchFamily="18" charset="0"/>
                <a:ea typeface="Calibri" panose="020F0502020204030204" pitchFamily="34" charset="0"/>
                <a:cs typeface="Times New Roman" panose="02020603050405020304" pitchFamily="18" charset="0"/>
              </a:rPr>
              <a:t>-1</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lgn="just" rtl="1">
              <a:lnSpc>
                <a:spcPct val="107000"/>
              </a:lnSpc>
              <a:spcBef>
                <a:spcPts val="0"/>
              </a:spcBef>
              <a:spcAft>
                <a:spcPts val="800"/>
              </a:spcAft>
              <a:tabLst>
                <a:tab pos="5430520" algn="l"/>
              </a:tabLst>
            </a:pPr>
            <a:r>
              <a:rPr lang="en-US" sz="2000" b="1" baseline="300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عندما تتحول ذرة متعادلة كھربائیا</a:t>
            </a:r>
            <a:r>
              <a:rPr lang="ar-IQ" sz="2000" b="1"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 فإ</a:t>
            </a:r>
            <a:r>
              <a:rPr lang="ar-IQ" sz="2000" b="1" dirty="0" smtClean="0">
                <a:effectLst/>
                <a:latin typeface="Times New Roman" panose="02020603050405020304" pitchFamily="18" charset="0"/>
                <a:ea typeface="Calibri" panose="020F0502020204030204" pitchFamily="34" charset="0"/>
                <a:cs typeface="Times New Roman" panose="02020603050405020304" pitchFamily="18" charset="0"/>
              </a:rPr>
              <a:t>نه</a:t>
            </a: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 یتوقع تغیر في حجمھا الذري، إما زیادة في حال تشكل الایون السالب لأن شحنة النواة بقیت على حالھا ولكن التنافر الاكتروني بعد إضافة الكترون یزید من حجم الكثافة الالكترونیة وبالعكس نزع الكترون أو أكثر من الذرة ینقص من التنافر الالكتروني مع المحافظة على مقدار شحنة النواة، وھذا یؤدي إلى انكماش في الغیمة الالكترونیة، بحیث یصبح الایون الموجب أصغر الشكل</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44685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E92251D-4487-4E76-9248-417A0139330D}" type="slidenum">
              <a:rPr lang="en-US" smtClean="0"/>
              <a:t>17</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4872" y="1170253"/>
            <a:ext cx="6950287" cy="5601724"/>
          </a:xfrm>
          <a:prstGeom prst="rect">
            <a:avLst/>
          </a:prstGeom>
        </p:spPr>
      </p:pic>
      <p:sp>
        <p:nvSpPr>
          <p:cNvPr id="6" name="Rectangle 5"/>
          <p:cNvSpPr/>
          <p:nvPr/>
        </p:nvSpPr>
        <p:spPr>
          <a:xfrm>
            <a:off x="1175427" y="295729"/>
            <a:ext cx="9409176" cy="728726"/>
          </a:xfrm>
          <a:prstGeom prst="rect">
            <a:avLst/>
          </a:prstGeom>
        </p:spPr>
        <p:txBody>
          <a:bodyPr wrap="square">
            <a:spAutoFit/>
          </a:bodyPr>
          <a:lstStyle/>
          <a:p>
            <a:pPr marL="457200" marR="0" algn="just" rtl="1">
              <a:lnSpc>
                <a:spcPct val="107000"/>
              </a:lnSpc>
              <a:spcBef>
                <a:spcPts val="0"/>
              </a:spcBef>
              <a:spcAft>
                <a:spcPts val="800"/>
              </a:spcAft>
              <a:tabLst>
                <a:tab pos="5430520" algn="l"/>
              </a:tabLst>
            </a:pPr>
            <a:r>
              <a:rPr lang="ar-SA" sz="2000" b="1" dirty="0" smtClean="0">
                <a:latin typeface="Times New Roman" panose="02020603050405020304" pitchFamily="18" charset="0"/>
                <a:ea typeface="Calibri" panose="020F0502020204030204" pitchFamily="34" charset="0"/>
                <a:cs typeface="Times New Roman" panose="02020603050405020304" pitchFamily="18" charset="0"/>
              </a:rPr>
              <a:t>يبين الشكل الآتي التغیرات في حجم ذرات المعادن القلویة التي تتحول إلى موجب وحجم الھالوجینات عندما تتحول الى ایون سالب.</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94716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295730"/>
            <a:ext cx="9249228" cy="5952670"/>
          </a:xfrm>
        </p:spPr>
        <p:txBody>
          <a:bodyPr/>
          <a:lstStyle/>
          <a:p>
            <a:pPr marL="0" indent="0" algn="r" rtl="1">
              <a:buNone/>
            </a:pPr>
            <a:r>
              <a:rPr lang="ar-IQ" b="1" dirty="0" smtClean="0">
                <a:solidFill>
                  <a:srgbClr val="FFFF00"/>
                </a:solidFill>
              </a:rPr>
              <a:t>2- طاقة التأين</a:t>
            </a:r>
          </a:p>
          <a:p>
            <a:pPr marL="0" indent="0" algn="r" rtl="1">
              <a:buNone/>
            </a:pPr>
            <a:r>
              <a:rPr lang="ar-SA" b="1" dirty="0"/>
              <a:t> </a:t>
            </a:r>
            <a:endParaRPr lang="en-US" dirty="0"/>
          </a:p>
          <a:p>
            <a:pPr marL="0" indent="0" algn="r" rtl="1">
              <a:buNone/>
            </a:pPr>
            <a:r>
              <a:rPr lang="ar-SA" b="1" dirty="0"/>
              <a:t> أقل طاقة نعطیھا للذرة وھي في الحالة الغازیة لأجل فصل الإلكترون الأبعد عن نواتھا.</a:t>
            </a:r>
            <a:endParaRPr lang="en-US" dirty="0"/>
          </a:p>
          <a:p>
            <a:pPr marL="0" indent="0" algn="r" rtl="1">
              <a:buNone/>
            </a:pPr>
            <a:r>
              <a:rPr lang="ar-SA" b="1" dirty="0"/>
              <a:t> </a:t>
            </a:r>
            <a:endParaRPr lang="en-US" dirty="0"/>
          </a:p>
          <a:p>
            <a:pPr marL="0" indent="0" rtl="1">
              <a:buNone/>
            </a:pPr>
            <a:r>
              <a:rPr lang="en-US" b="1" dirty="0"/>
              <a:t>Energy + X(g) → X</a:t>
            </a:r>
            <a:r>
              <a:rPr lang="en-US" b="1" baseline="30000" dirty="0"/>
              <a:t>+</a:t>
            </a:r>
            <a:r>
              <a:rPr lang="en-US" b="1" dirty="0"/>
              <a:t> (g) + e</a:t>
            </a:r>
            <a:endParaRPr lang="en-US" dirty="0"/>
          </a:p>
          <a:p>
            <a:pPr marL="0" indent="0" algn="r" rtl="1">
              <a:buNone/>
            </a:pPr>
            <a:r>
              <a:rPr lang="en-US" b="1" dirty="0"/>
              <a:t> </a:t>
            </a:r>
            <a:endParaRPr lang="en-US" dirty="0"/>
          </a:p>
          <a:p>
            <a:pPr marL="0" indent="0" algn="just" rtl="1">
              <a:buNone/>
            </a:pPr>
            <a:r>
              <a:rPr lang="ar-SA" b="1" dirty="0"/>
              <a:t>تسمى الطاقة اللازمة </a:t>
            </a:r>
            <a:r>
              <a:rPr lang="ar-SA" b="1" dirty="0" smtClean="0"/>
              <a:t>ل</a:t>
            </a:r>
            <a:r>
              <a:rPr lang="ar-IQ" b="1" dirty="0" smtClean="0"/>
              <a:t>أنتزاع</a:t>
            </a:r>
            <a:r>
              <a:rPr lang="ar-SA" b="1" dirty="0" smtClean="0"/>
              <a:t> </a:t>
            </a:r>
            <a:r>
              <a:rPr lang="ar-SA" b="1" dirty="0"/>
              <a:t>الالكترون الأول من الذرة الغازیة المستقرة بطاقة التأين الاول</a:t>
            </a:r>
            <a:endParaRPr lang="en-US" dirty="0"/>
          </a:p>
          <a:p>
            <a:pPr marL="0" indent="0" algn="just" rtl="1">
              <a:buNone/>
            </a:pPr>
            <a:r>
              <a:rPr lang="ar-SA" b="1" dirty="0"/>
              <a:t>أن إلكترونات أي ذرة مقیدة بعملیة جذب النواة الموجبة لھا ، ومن البدھي أن اقلھا تأثرا یجذب النواة ھو الإلكترون أو الإلكترونات التي تقع في المستوى الخارجي الأبعد عنھا</a:t>
            </a:r>
            <a:r>
              <a:rPr lang="en-US" b="1" dirty="0"/>
              <a:t> . </a:t>
            </a:r>
            <a:endParaRPr lang="en-US" dirty="0"/>
          </a:p>
          <a:p>
            <a:pPr marL="0" indent="0" algn="just" rtl="1">
              <a:buNone/>
            </a:pPr>
            <a:r>
              <a:rPr lang="ar-SA" b="1" dirty="0"/>
              <a:t>كیف یمكن للذرة أن تفقد أحد إلكتروناتھا ؟ والجواب على ذلك ھو بإعطائھا طاقة ، فإذا أعطینا ذ رة الصودیوم مثلا طاقة كافیة فإن الإلكترون الأبعد عن النواة سینفصل عنھا.</a:t>
            </a:r>
            <a:endParaRPr lang="en-US" dirty="0"/>
          </a:p>
          <a:p>
            <a:pPr marL="0" indent="0" algn="just" rtl="1">
              <a:buNone/>
            </a:pPr>
            <a:r>
              <a:rPr lang="ar-SA" b="1" dirty="0"/>
              <a:t>و یمكن القول أن طاقة التاین الأول </a:t>
            </a:r>
            <a:r>
              <a:rPr lang="ar-SA" b="1" dirty="0">
                <a:solidFill>
                  <a:schemeClr val="bg1"/>
                </a:solidFill>
              </a:rPr>
              <a:t>تنخفض من أعلى إلى أسفل في نفس المجموعة وتزداد من الیسار الى الیمین في الدورة الواحدة.</a:t>
            </a:r>
            <a:endParaRPr lang="en-US" dirty="0">
              <a:solidFill>
                <a:schemeClr val="bg1"/>
              </a:solidFill>
            </a:endParaRPr>
          </a:p>
          <a:p>
            <a:pPr marL="0" indent="0" algn="just" rtl="1">
              <a:buNone/>
            </a:pPr>
            <a:r>
              <a:rPr lang="ar-SA" b="1" dirty="0"/>
              <a:t>مثلا طاقة تأین الصودیوم ھي تلك الطاقة اللازمة لفصل الإلكترون </a:t>
            </a:r>
            <a:r>
              <a:rPr lang="en-US" b="1" dirty="0"/>
              <a:t>3s</a:t>
            </a:r>
            <a:r>
              <a:rPr lang="en-US" b="1" baseline="30000" dirty="0"/>
              <a:t>1</a:t>
            </a:r>
            <a:r>
              <a:rPr lang="ar-SA" b="1" dirty="0"/>
              <a:t> من ذرة الصودیوم المتعادلة وھي في الحالة الغازیة . یوجد للذرات طاقة تأین أولى وثانیة وثالثة ... إلخ .</a:t>
            </a:r>
            <a:endParaRPr lang="en-US" dirty="0"/>
          </a:p>
          <a:p>
            <a:pPr marL="0" indent="0" algn="r" rtl="1">
              <a:buNone/>
            </a:pPr>
            <a:endParaRPr lang="en-US" dirty="0"/>
          </a:p>
        </p:txBody>
      </p:sp>
      <p:sp>
        <p:nvSpPr>
          <p:cNvPr id="4" name="Slide Number Placeholder 3"/>
          <p:cNvSpPr>
            <a:spLocks noGrp="1"/>
          </p:cNvSpPr>
          <p:nvPr>
            <p:ph type="sldNum" sz="quarter" idx="12"/>
          </p:nvPr>
        </p:nvSpPr>
        <p:spPr/>
        <p:txBody>
          <a:bodyPr/>
          <a:lstStyle/>
          <a:p>
            <a:fld id="{2E92251D-4487-4E76-9248-417A0139330D}" type="slidenum">
              <a:rPr lang="en-US" smtClean="0"/>
              <a:t>18</a:t>
            </a:fld>
            <a:endParaRPr lang="en-US"/>
          </a:p>
        </p:txBody>
      </p:sp>
    </p:spTree>
    <p:extLst>
      <p:ext uri="{BB962C8B-B14F-4D97-AF65-F5344CB8AC3E}">
        <p14:creationId xmlns:p14="http://schemas.microsoft.com/office/powerpoint/2010/main" val="20675435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E92251D-4487-4E76-9248-417A0139330D}" type="slidenum">
              <a:rPr lang="en-US" smtClean="0"/>
              <a:t>19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015784344"/>
              </p:ext>
            </p:extLst>
          </p:nvPr>
        </p:nvGraphicFramePr>
        <p:xfrm>
          <a:off x="1911095" y="295729"/>
          <a:ext cx="8321040" cy="2235029"/>
        </p:xfrm>
        <a:graphic>
          <a:graphicData uri="http://schemas.openxmlformats.org/drawingml/2006/table">
            <a:tbl>
              <a:tblPr firstRow="1" firstCol="1" lastRow="1" lastCol="1" bandRow="1" bandCol="1">
                <a:tableStyleId>{5C22544A-7EE6-4342-B048-85BDC9FD1C3A}</a:tableStyleId>
              </a:tblPr>
              <a:tblGrid>
                <a:gridCol w="1386534"/>
                <a:gridCol w="1386534"/>
                <a:gridCol w="1386534"/>
                <a:gridCol w="1388370"/>
                <a:gridCol w="1386534"/>
                <a:gridCol w="1386534"/>
              </a:tblGrid>
              <a:tr h="865559">
                <a:tc>
                  <a:txBody>
                    <a:bodyPr/>
                    <a:lstStyle/>
                    <a:p>
                      <a:pPr marL="0" marR="0" algn="ctr">
                        <a:lnSpc>
                          <a:spcPct val="107000"/>
                        </a:lnSpc>
                        <a:spcBef>
                          <a:spcPts val="5"/>
                        </a:spcBef>
                        <a:spcAft>
                          <a:spcPts val="0"/>
                        </a:spcAft>
                      </a:pPr>
                      <a:r>
                        <a:rPr lang="en-US" sz="1550">
                          <a:effectLst/>
                        </a:rPr>
                        <a:t> </a:t>
                      </a:r>
                      <a:endParaRPr lang="en-US" sz="1100">
                        <a:effectLst/>
                      </a:endParaRPr>
                    </a:p>
                    <a:p>
                      <a:pPr marL="16510" marR="19685" algn="ctr" rtl="1">
                        <a:lnSpc>
                          <a:spcPct val="107000"/>
                        </a:lnSpc>
                        <a:spcBef>
                          <a:spcPts val="5"/>
                        </a:spcBef>
                        <a:spcAft>
                          <a:spcPts val="0"/>
                        </a:spcAft>
                      </a:pPr>
                      <a:r>
                        <a:rPr lang="ar-SA" sz="1600">
                          <a:effectLst/>
                        </a:rPr>
                        <a:t>اﻟﻌﻨﺼﺮ</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132715" marR="139700" indent="-2540" algn="ctr" rtl="1">
                        <a:lnSpc>
                          <a:spcPct val="107000"/>
                        </a:lnSpc>
                        <a:spcBef>
                          <a:spcPts val="0"/>
                        </a:spcBef>
                        <a:spcAft>
                          <a:spcPts val="0"/>
                        </a:spcAft>
                      </a:pPr>
                      <a:r>
                        <a:rPr lang="ar-SA" sz="1600">
                          <a:effectLst/>
                        </a:rPr>
                        <a:t>اﻟﺘﺮﻛﯿﺐ</a:t>
                      </a:r>
                      <a:r>
                        <a:rPr lang="ar-SA" sz="1600" spc="5">
                          <a:effectLst/>
                        </a:rPr>
                        <a:t> </a:t>
                      </a:r>
                      <a:r>
                        <a:rPr lang="ar-SA" sz="1600" spc="-5">
                          <a:effectLst/>
                        </a:rPr>
                        <a:t>اﻹﻟﻜﺘﺮوﻧﻲ</a:t>
                      </a:r>
                      <a:endParaRPr lang="en-US" sz="1100">
                        <a:effectLst/>
                      </a:endParaRPr>
                    </a:p>
                    <a:p>
                      <a:pPr marL="17780" marR="19685" algn="ctr" rtl="1">
                        <a:lnSpc>
                          <a:spcPts val="1780"/>
                        </a:lnSpc>
                        <a:spcBef>
                          <a:spcPts val="0"/>
                        </a:spcBef>
                        <a:spcAft>
                          <a:spcPts val="0"/>
                        </a:spcAft>
                      </a:pPr>
                      <a:r>
                        <a:rPr lang="ar-SA" sz="1600">
                          <a:effectLst/>
                        </a:rPr>
                        <a:t>ﻟﻠﺬرة</a:t>
                      </a:r>
                      <a:r>
                        <a:rPr lang="ar-SA" sz="1600" spc="-10">
                          <a:effectLst/>
                        </a:rPr>
                        <a:t> </a:t>
                      </a:r>
                      <a:r>
                        <a:rPr lang="ar-SA" sz="1600">
                          <a:effectLst/>
                        </a:rPr>
                        <a:t>اﻟﻤﺘﻌﺎدﻟﺔ</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134620" algn="ctr" rtl="1">
                        <a:lnSpc>
                          <a:spcPct val="107000"/>
                        </a:lnSpc>
                        <a:spcBef>
                          <a:spcPts val="865"/>
                        </a:spcBef>
                        <a:spcAft>
                          <a:spcPts val="0"/>
                        </a:spcAft>
                      </a:pPr>
                      <a:r>
                        <a:rPr lang="ar-SA" sz="1600" dirty="0">
                          <a:effectLst/>
                        </a:rPr>
                        <a:t>طﺎﻗﺔ</a:t>
                      </a:r>
                      <a:r>
                        <a:rPr lang="ar-SA" sz="1600" spc="-10" dirty="0">
                          <a:effectLst/>
                        </a:rPr>
                        <a:t> </a:t>
                      </a:r>
                      <a:r>
                        <a:rPr lang="ar-SA" sz="1600" dirty="0">
                          <a:effectLst/>
                        </a:rPr>
                        <a:t>اﻟﺘﺄﯾﻦ</a:t>
                      </a:r>
                      <a:endParaRPr lang="en-US" sz="1100" dirty="0">
                        <a:effectLst/>
                      </a:endParaRPr>
                    </a:p>
                    <a:p>
                      <a:pPr marL="0" marR="168275" algn="ctr" rtl="1">
                        <a:lnSpc>
                          <a:spcPct val="107000"/>
                        </a:lnSpc>
                        <a:spcBef>
                          <a:spcPts val="10"/>
                        </a:spcBef>
                        <a:spcAft>
                          <a:spcPts val="0"/>
                        </a:spcAft>
                      </a:pPr>
                      <a:r>
                        <a:rPr lang="ar-IQ" sz="1600" dirty="0" smtClean="0">
                          <a:effectLst/>
                        </a:rPr>
                        <a:t>الأولى</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133985" algn="ctr" rtl="1">
                        <a:lnSpc>
                          <a:spcPct val="107000"/>
                        </a:lnSpc>
                        <a:spcBef>
                          <a:spcPts val="865"/>
                        </a:spcBef>
                        <a:spcAft>
                          <a:spcPts val="0"/>
                        </a:spcAft>
                      </a:pPr>
                      <a:r>
                        <a:rPr lang="ar-SA" sz="1600" dirty="0">
                          <a:effectLst/>
                        </a:rPr>
                        <a:t>طﺎﻗﺔ</a:t>
                      </a:r>
                      <a:r>
                        <a:rPr lang="ar-SA" sz="1600" spc="-10" dirty="0">
                          <a:effectLst/>
                        </a:rPr>
                        <a:t> </a:t>
                      </a:r>
                      <a:r>
                        <a:rPr lang="ar-SA" sz="1600" dirty="0">
                          <a:effectLst/>
                        </a:rPr>
                        <a:t>اﻟﺘﺄﯾﻦ</a:t>
                      </a:r>
                      <a:endParaRPr lang="en-US" sz="1100" dirty="0">
                        <a:effectLst/>
                      </a:endParaRPr>
                    </a:p>
                    <a:p>
                      <a:pPr marL="0" marR="165100" algn="ctr" rtl="1">
                        <a:lnSpc>
                          <a:spcPct val="107000"/>
                        </a:lnSpc>
                        <a:spcBef>
                          <a:spcPts val="10"/>
                        </a:spcBef>
                        <a:spcAft>
                          <a:spcPts val="0"/>
                        </a:spcAft>
                      </a:pPr>
                      <a:r>
                        <a:rPr lang="ar-IQ" sz="1600" dirty="0" smtClean="0">
                          <a:effectLst/>
                        </a:rPr>
                        <a:t>الثانية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134620" algn="ctr" rtl="1">
                        <a:lnSpc>
                          <a:spcPct val="107000"/>
                        </a:lnSpc>
                        <a:spcBef>
                          <a:spcPts val="865"/>
                        </a:spcBef>
                        <a:spcAft>
                          <a:spcPts val="0"/>
                        </a:spcAft>
                      </a:pPr>
                      <a:r>
                        <a:rPr lang="ar-SA" sz="1600" dirty="0">
                          <a:effectLst/>
                        </a:rPr>
                        <a:t>طﺎﻗﺔ</a:t>
                      </a:r>
                      <a:r>
                        <a:rPr lang="ar-SA" sz="1600" spc="-15" dirty="0">
                          <a:effectLst/>
                        </a:rPr>
                        <a:t> </a:t>
                      </a:r>
                      <a:r>
                        <a:rPr lang="ar-SA" sz="1600" dirty="0">
                          <a:effectLst/>
                        </a:rPr>
                        <a:t>اﻟﺘﺄﯾﻦ</a:t>
                      </a:r>
                      <a:endParaRPr lang="en-US" sz="1100" dirty="0">
                        <a:effectLst/>
                      </a:endParaRPr>
                    </a:p>
                    <a:p>
                      <a:pPr marL="0" marR="155575" algn="ctr" rtl="1">
                        <a:lnSpc>
                          <a:spcPct val="107000"/>
                        </a:lnSpc>
                        <a:spcBef>
                          <a:spcPts val="10"/>
                        </a:spcBef>
                        <a:spcAft>
                          <a:spcPts val="0"/>
                        </a:spcAft>
                      </a:pPr>
                      <a:r>
                        <a:rPr lang="ar-IQ" sz="1600" dirty="0" smtClean="0">
                          <a:effectLst/>
                        </a:rPr>
                        <a:t>الثالثة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133985" algn="ctr" rtl="1">
                        <a:lnSpc>
                          <a:spcPct val="107000"/>
                        </a:lnSpc>
                        <a:spcBef>
                          <a:spcPts val="865"/>
                        </a:spcBef>
                        <a:spcAft>
                          <a:spcPts val="0"/>
                        </a:spcAft>
                      </a:pPr>
                      <a:r>
                        <a:rPr lang="ar-SA" sz="1600" dirty="0">
                          <a:effectLst/>
                        </a:rPr>
                        <a:t>طﺎﻗﺔ</a:t>
                      </a:r>
                      <a:r>
                        <a:rPr lang="ar-SA" sz="1600" spc="-15" dirty="0">
                          <a:effectLst/>
                        </a:rPr>
                        <a:t> </a:t>
                      </a:r>
                      <a:r>
                        <a:rPr lang="ar-SA" sz="1600" dirty="0">
                          <a:effectLst/>
                        </a:rPr>
                        <a:t>اﻟﺘﺄﯾﻦ</a:t>
                      </a:r>
                      <a:endParaRPr lang="en-US" sz="1100" dirty="0">
                        <a:effectLst/>
                      </a:endParaRPr>
                    </a:p>
                    <a:p>
                      <a:pPr marL="0" marR="155575" algn="ctr" rtl="1">
                        <a:lnSpc>
                          <a:spcPct val="107000"/>
                        </a:lnSpc>
                        <a:spcBef>
                          <a:spcPts val="10"/>
                        </a:spcBef>
                        <a:spcAft>
                          <a:spcPts val="0"/>
                        </a:spcAft>
                      </a:pPr>
                      <a:r>
                        <a:rPr lang="ar-IQ" sz="1600" dirty="0" smtClean="0">
                          <a:effectLst/>
                        </a:rPr>
                        <a:t>الرابعة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r>
              <a:tr h="454421">
                <a:tc>
                  <a:txBody>
                    <a:bodyPr/>
                    <a:lstStyle/>
                    <a:p>
                      <a:pPr marL="14605" marR="19685" algn="ctr" rtl="1">
                        <a:lnSpc>
                          <a:spcPts val="1735"/>
                        </a:lnSpc>
                        <a:spcBef>
                          <a:spcPts val="0"/>
                        </a:spcBef>
                        <a:spcAft>
                          <a:spcPts val="0"/>
                        </a:spcAft>
                      </a:pPr>
                      <a:r>
                        <a:rPr lang="ar-SA" sz="1600">
                          <a:effectLst/>
                        </a:rPr>
                        <a:t>اﻟﺼﻮدﯾﻮم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142240" marR="0">
                        <a:lnSpc>
                          <a:spcPts val="1735"/>
                        </a:lnSpc>
                        <a:spcBef>
                          <a:spcPts val="0"/>
                        </a:spcBef>
                        <a:spcAft>
                          <a:spcPts val="0"/>
                        </a:spcAft>
                      </a:pPr>
                      <a:r>
                        <a:rPr lang="en-US" sz="1600">
                          <a:effectLst/>
                        </a:rPr>
                        <a:t>[Ne]</a:t>
                      </a:r>
                      <a:r>
                        <a:rPr lang="en-US" sz="1600" spc="-10">
                          <a:effectLst/>
                        </a:rPr>
                        <a:t> </a:t>
                      </a:r>
                      <a:r>
                        <a:rPr lang="en-US" sz="1600">
                          <a:effectLst/>
                        </a:rPr>
                        <a:t>3s</a:t>
                      </a:r>
                      <a:r>
                        <a:rPr lang="en-US" sz="1600" baseline="30000">
                          <a:effectLst/>
                        </a:rPr>
                        <a:t>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248920" marR="0">
                        <a:lnSpc>
                          <a:spcPts val="1735"/>
                        </a:lnSpc>
                        <a:spcBef>
                          <a:spcPts val="0"/>
                        </a:spcBef>
                        <a:spcAft>
                          <a:spcPts val="0"/>
                        </a:spcAft>
                      </a:pPr>
                      <a:r>
                        <a:rPr lang="en-US" sz="1600">
                          <a:effectLst/>
                        </a:rPr>
                        <a:t>495.8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265430" algn="r">
                        <a:lnSpc>
                          <a:spcPts val="1735"/>
                        </a:lnSpc>
                        <a:spcBef>
                          <a:spcPts val="0"/>
                        </a:spcBef>
                        <a:spcAft>
                          <a:spcPts val="0"/>
                        </a:spcAft>
                      </a:pPr>
                      <a:r>
                        <a:rPr lang="en-US" sz="1600">
                          <a:effectLst/>
                        </a:rPr>
                        <a:t>4565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264160" algn="r">
                        <a:lnSpc>
                          <a:spcPts val="1735"/>
                        </a:lnSpc>
                        <a:spcBef>
                          <a:spcPts val="0"/>
                        </a:spcBef>
                        <a:spcAft>
                          <a:spcPts val="0"/>
                        </a:spcAft>
                      </a:pPr>
                      <a:r>
                        <a:rPr lang="en-US" sz="1600">
                          <a:effectLst/>
                        </a:rPr>
                        <a:t>6912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19685" marR="11430" algn="ctr">
                        <a:lnSpc>
                          <a:spcPts val="1735"/>
                        </a:lnSpc>
                        <a:spcBef>
                          <a:spcPts val="0"/>
                        </a:spcBef>
                        <a:spcAft>
                          <a:spcPts val="0"/>
                        </a:spcAft>
                      </a:pPr>
                      <a:r>
                        <a:rPr lang="en-US" sz="1600" dirty="0">
                          <a:effectLst/>
                        </a:rPr>
                        <a:t>9540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r>
              <a:tr h="458145">
                <a:tc>
                  <a:txBody>
                    <a:bodyPr/>
                    <a:lstStyle/>
                    <a:p>
                      <a:pPr marL="11430" marR="19685" algn="ctr" rtl="1">
                        <a:lnSpc>
                          <a:spcPts val="1745"/>
                        </a:lnSpc>
                        <a:spcBef>
                          <a:spcPts val="0"/>
                        </a:spcBef>
                        <a:spcAft>
                          <a:spcPts val="0"/>
                        </a:spcAft>
                      </a:pPr>
                      <a:r>
                        <a:rPr lang="ar-SA" sz="1600">
                          <a:effectLst/>
                        </a:rPr>
                        <a:t>اﻟﻤﻐﻨﯿﺴﯿﻮم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142240" marR="0">
                        <a:lnSpc>
                          <a:spcPts val="1745"/>
                        </a:lnSpc>
                        <a:spcBef>
                          <a:spcPts val="0"/>
                        </a:spcBef>
                        <a:spcAft>
                          <a:spcPts val="0"/>
                        </a:spcAft>
                      </a:pPr>
                      <a:r>
                        <a:rPr lang="en-US" sz="1600">
                          <a:effectLst/>
                        </a:rPr>
                        <a:t>[Ne]</a:t>
                      </a:r>
                      <a:r>
                        <a:rPr lang="en-US" sz="1600" spc="-10">
                          <a:effectLst/>
                        </a:rPr>
                        <a:t> </a:t>
                      </a:r>
                      <a:r>
                        <a:rPr lang="en-US" sz="1600">
                          <a:effectLst/>
                        </a:rPr>
                        <a:t>3s</a:t>
                      </a:r>
                      <a:r>
                        <a:rPr lang="en-US" sz="1600" baseline="30000">
                          <a:effectLst/>
                        </a:rPr>
                        <a:t>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248920" marR="0">
                        <a:lnSpc>
                          <a:spcPts val="1745"/>
                        </a:lnSpc>
                        <a:spcBef>
                          <a:spcPts val="0"/>
                        </a:spcBef>
                        <a:spcAft>
                          <a:spcPts val="0"/>
                        </a:spcAft>
                      </a:pPr>
                      <a:r>
                        <a:rPr lang="en-US" sz="1600">
                          <a:effectLst/>
                        </a:rPr>
                        <a:t>737.6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265430" algn="r">
                        <a:lnSpc>
                          <a:spcPts val="1745"/>
                        </a:lnSpc>
                        <a:spcBef>
                          <a:spcPts val="0"/>
                        </a:spcBef>
                        <a:spcAft>
                          <a:spcPts val="0"/>
                        </a:spcAft>
                      </a:pPr>
                      <a:r>
                        <a:rPr lang="en-US" sz="1600">
                          <a:effectLst/>
                        </a:rPr>
                        <a:t>1450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264160" algn="r">
                        <a:lnSpc>
                          <a:spcPts val="1745"/>
                        </a:lnSpc>
                        <a:spcBef>
                          <a:spcPts val="0"/>
                        </a:spcBef>
                        <a:spcAft>
                          <a:spcPts val="0"/>
                        </a:spcAft>
                      </a:pPr>
                      <a:r>
                        <a:rPr lang="en-US" sz="1600">
                          <a:effectLst/>
                        </a:rPr>
                        <a:t>7732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19685" marR="12065" algn="ctr">
                        <a:lnSpc>
                          <a:spcPts val="1745"/>
                        </a:lnSpc>
                        <a:spcBef>
                          <a:spcPts val="0"/>
                        </a:spcBef>
                        <a:spcAft>
                          <a:spcPts val="0"/>
                        </a:spcAft>
                      </a:pPr>
                      <a:r>
                        <a:rPr lang="en-US" sz="1600">
                          <a:effectLst/>
                        </a:rPr>
                        <a:t>10550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r>
              <a:tr h="456904">
                <a:tc>
                  <a:txBody>
                    <a:bodyPr/>
                    <a:lstStyle/>
                    <a:p>
                      <a:pPr marL="13970" marR="19685" algn="ctr" rtl="1">
                        <a:lnSpc>
                          <a:spcPts val="1745"/>
                        </a:lnSpc>
                        <a:spcBef>
                          <a:spcPts val="0"/>
                        </a:spcBef>
                        <a:spcAft>
                          <a:spcPts val="0"/>
                        </a:spcAft>
                      </a:pPr>
                      <a:r>
                        <a:rPr lang="ar-SA" sz="1600" dirty="0">
                          <a:effectLst/>
                        </a:rPr>
                        <a:t>اﻷﻟﻤﻨﯿﻮم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142240" marR="0">
                        <a:lnSpc>
                          <a:spcPts val="1745"/>
                        </a:lnSpc>
                        <a:spcBef>
                          <a:spcPts val="0"/>
                        </a:spcBef>
                        <a:spcAft>
                          <a:spcPts val="0"/>
                        </a:spcAft>
                      </a:pPr>
                      <a:r>
                        <a:rPr lang="en-US" sz="1600" dirty="0">
                          <a:effectLst/>
                        </a:rPr>
                        <a:t>[Ne]</a:t>
                      </a:r>
                      <a:r>
                        <a:rPr lang="en-US" sz="1600" spc="-10" dirty="0">
                          <a:effectLst/>
                        </a:rPr>
                        <a:t> </a:t>
                      </a:r>
                      <a:r>
                        <a:rPr lang="en-US" sz="1600" dirty="0">
                          <a:effectLst/>
                        </a:rPr>
                        <a:t>3s</a:t>
                      </a:r>
                      <a:r>
                        <a:rPr lang="en-US" sz="1600" baseline="30000" dirty="0">
                          <a:effectLst/>
                        </a:rPr>
                        <a:t>1</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248920" marR="0">
                        <a:lnSpc>
                          <a:spcPts val="1745"/>
                        </a:lnSpc>
                        <a:spcBef>
                          <a:spcPts val="0"/>
                        </a:spcBef>
                        <a:spcAft>
                          <a:spcPts val="0"/>
                        </a:spcAft>
                      </a:pPr>
                      <a:r>
                        <a:rPr lang="en-US" sz="1600" dirty="0">
                          <a:effectLst/>
                        </a:rPr>
                        <a:t>577.4</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265430" algn="r">
                        <a:lnSpc>
                          <a:spcPts val="1745"/>
                        </a:lnSpc>
                        <a:spcBef>
                          <a:spcPts val="0"/>
                        </a:spcBef>
                        <a:spcAft>
                          <a:spcPts val="0"/>
                        </a:spcAft>
                      </a:pPr>
                      <a:r>
                        <a:rPr lang="en-US" sz="1600" dirty="0">
                          <a:effectLst/>
                        </a:rPr>
                        <a:t>1816</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264160" algn="r">
                        <a:lnSpc>
                          <a:spcPts val="1745"/>
                        </a:lnSpc>
                        <a:spcBef>
                          <a:spcPts val="0"/>
                        </a:spcBef>
                        <a:spcAft>
                          <a:spcPts val="0"/>
                        </a:spcAft>
                      </a:pPr>
                      <a:r>
                        <a:rPr lang="en-US" sz="1600" dirty="0">
                          <a:effectLst/>
                        </a:rPr>
                        <a:t>2744</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a:txBody>
                    <a:bodyPr/>
                    <a:lstStyle/>
                    <a:p>
                      <a:pPr marL="19685" marR="12065" algn="ctr">
                        <a:lnSpc>
                          <a:spcPts val="1745"/>
                        </a:lnSpc>
                        <a:spcBef>
                          <a:spcPts val="0"/>
                        </a:spcBef>
                        <a:spcAft>
                          <a:spcPts val="0"/>
                        </a:spcAft>
                      </a:pPr>
                      <a:r>
                        <a:rPr lang="en-US" sz="1600" dirty="0">
                          <a:effectLst/>
                        </a:rPr>
                        <a:t>11580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r>
            </a:tbl>
          </a:graphicData>
        </a:graphic>
      </p:graphicFrame>
      <p:sp>
        <p:nvSpPr>
          <p:cNvPr id="6" name="Rectangle 5"/>
          <p:cNvSpPr/>
          <p:nvPr/>
        </p:nvSpPr>
        <p:spPr>
          <a:xfrm>
            <a:off x="1700784" y="2686953"/>
            <a:ext cx="9628632" cy="3217612"/>
          </a:xfrm>
          <a:prstGeom prst="rect">
            <a:avLst/>
          </a:prstGeom>
        </p:spPr>
        <p:txBody>
          <a:bodyPr wrap="square">
            <a:spAutoFit/>
          </a:bodyPr>
          <a:lstStyle/>
          <a:p>
            <a:pPr algn="r" rtl="1">
              <a:lnSpc>
                <a:spcPct val="107000"/>
              </a:lnSpc>
              <a:spcAft>
                <a:spcPts val="800"/>
              </a:spcAft>
              <a:tabLst>
                <a:tab pos="5430520" algn="l"/>
              </a:tabLst>
            </a:pPr>
            <a:r>
              <a:rPr lang="ar-SA" sz="2000" b="1" dirty="0">
                <a:latin typeface="Times New Roman" panose="02020603050405020304" pitchFamily="18" charset="0"/>
                <a:ea typeface="Calibri" panose="020F0502020204030204" pitchFamily="34" charset="0"/>
                <a:cs typeface="Times New Roman" panose="02020603050405020304" pitchFamily="18" charset="0"/>
              </a:rPr>
              <a:t>سؤال </a:t>
            </a:r>
            <a:r>
              <a:rPr lang="fa-IR" sz="2000" b="1" dirty="0">
                <a:latin typeface="Times New Roman" panose="02020603050405020304" pitchFamily="18" charset="0"/>
                <a:ea typeface="Calibri" panose="020F0502020204030204" pitchFamily="34" charset="0"/>
                <a:cs typeface="Times New Roman" panose="02020603050405020304" pitchFamily="18" charset="0"/>
              </a:rPr>
              <a:t> : </a:t>
            </a:r>
            <a:r>
              <a:rPr lang="ar-SA" sz="2000" b="1" dirty="0">
                <a:latin typeface="Times New Roman" panose="02020603050405020304" pitchFamily="18" charset="0"/>
                <a:ea typeface="Calibri" panose="020F0502020204030204" pitchFamily="34" charset="0"/>
                <a:cs typeface="Times New Roman" panose="02020603050405020304" pitchFamily="18" charset="0"/>
              </a:rPr>
              <a:t>استخدم الجدول في الإجابة عن الأسئلة التالیة</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lgn="r" rtl="1">
              <a:lnSpc>
                <a:spcPct val="107000"/>
              </a:lnSpc>
              <a:spcBef>
                <a:spcPts val="0"/>
              </a:spcBef>
              <a:spcAft>
                <a:spcPts val="800"/>
              </a:spcAft>
              <a:buFont typeface="+mj-lt"/>
              <a:buAutoNum type="arabicPeriod"/>
              <a:tabLst>
                <a:tab pos="5430520" algn="l"/>
              </a:tabLst>
            </a:pPr>
            <a:r>
              <a:rPr lang="ar-SA" sz="2000" b="1" dirty="0">
                <a:latin typeface="Times New Roman" panose="02020603050405020304" pitchFamily="18" charset="0"/>
                <a:ea typeface="Calibri" panose="020F0502020204030204" pitchFamily="34" charset="0"/>
                <a:cs typeface="Times New Roman" panose="02020603050405020304" pitchFamily="18" charset="0"/>
              </a:rPr>
              <a:t>لماذا تكون طاقة التأین الأولى للصودیوم أقل منھا للمغنیسیوم ؟ </a:t>
            </a:r>
            <a:endParaRPr lang="en-US" sz="2000" b="1"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r" rtl="1">
              <a:lnSpc>
                <a:spcPct val="107000"/>
              </a:lnSpc>
              <a:spcBef>
                <a:spcPts val="0"/>
              </a:spcBef>
              <a:spcAft>
                <a:spcPts val="800"/>
              </a:spcAft>
              <a:buFont typeface="+mj-lt"/>
              <a:buAutoNum type="arabicPeriod"/>
              <a:tabLst>
                <a:tab pos="5430520" algn="l"/>
              </a:tabLst>
            </a:pPr>
            <a:r>
              <a:rPr lang="ar-SA" sz="2000" b="1" dirty="0">
                <a:latin typeface="Times New Roman" panose="02020603050405020304" pitchFamily="18" charset="0"/>
                <a:ea typeface="Calibri" panose="020F0502020204030204" pitchFamily="34" charset="0"/>
                <a:cs typeface="Times New Roman" panose="02020603050405020304" pitchFamily="18" charset="0"/>
              </a:rPr>
              <a:t>طاقة التأین الثانیة للمغنیسیوم أقل من مثلي طاقة التأین الأولى بینما طاقة التأین الثانیة للصودیوم أكبرمن تسعة أمثال طاقة تأینه الأولى ، كیف تفسر ذلك ؟ </a:t>
            </a:r>
            <a:endParaRPr lang="en-US" sz="2000" b="1"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r" rtl="1">
              <a:lnSpc>
                <a:spcPct val="107000"/>
              </a:lnSpc>
              <a:spcBef>
                <a:spcPts val="0"/>
              </a:spcBef>
              <a:spcAft>
                <a:spcPts val="800"/>
              </a:spcAft>
              <a:buFont typeface="+mj-lt"/>
              <a:buAutoNum type="arabicPeriod"/>
              <a:tabLst>
                <a:tab pos="5430520" algn="l"/>
              </a:tabLst>
            </a:pPr>
            <a:r>
              <a:rPr lang="ar-SA" sz="2000" b="1" dirty="0">
                <a:latin typeface="Times New Roman" panose="02020603050405020304" pitchFamily="18" charset="0"/>
                <a:ea typeface="Calibri" panose="020F0502020204030204" pitchFamily="34" charset="0"/>
                <a:cs typeface="Times New Roman" panose="02020603050405020304" pitchFamily="18" charset="0"/>
              </a:rPr>
              <a:t>طاقة التأین الثالثة للألومنیوم صغيرة بالمقارنة مع طاقة التأین الثالثة للمغنیسیوم، فسر ذلك</a:t>
            </a:r>
            <a:r>
              <a:rPr lang="en-US" sz="2000" b="1" dirty="0">
                <a:latin typeface="Times New Roman" panose="02020603050405020304" pitchFamily="18" charset="0"/>
                <a:ea typeface="Calibri" panose="020F0502020204030204" pitchFamily="34" charset="0"/>
                <a:cs typeface="Times New Roman" panose="02020603050405020304" pitchFamily="18" charset="0"/>
              </a:rPr>
              <a:t> . </a:t>
            </a:r>
          </a:p>
          <a:p>
            <a:pPr marL="342900" marR="0" lvl="0" indent="-342900" algn="r" rtl="1">
              <a:lnSpc>
                <a:spcPct val="107000"/>
              </a:lnSpc>
              <a:spcBef>
                <a:spcPts val="0"/>
              </a:spcBef>
              <a:spcAft>
                <a:spcPts val="800"/>
              </a:spcAft>
              <a:buFont typeface="+mj-lt"/>
              <a:buAutoNum type="arabicPeriod"/>
              <a:tabLst>
                <a:tab pos="5430520" algn="l"/>
              </a:tabLst>
            </a:pPr>
            <a:r>
              <a:rPr lang="ar-SA" sz="2000" b="1" dirty="0">
                <a:latin typeface="Times New Roman" panose="02020603050405020304" pitchFamily="18" charset="0"/>
                <a:ea typeface="Calibri" panose="020F0502020204030204" pitchFamily="34" charset="0"/>
                <a:cs typeface="Times New Roman" panose="02020603050405020304" pitchFamily="18" charset="0"/>
              </a:rPr>
              <a:t>لا یعرف مركبات للألومنیوم یكون فیھا على شكل أیون </a:t>
            </a:r>
            <a:r>
              <a:rPr lang="en-US" sz="2000" b="1" dirty="0">
                <a:latin typeface="Times New Roman" panose="02020603050405020304" pitchFamily="18" charset="0"/>
                <a:ea typeface="Calibri" panose="020F0502020204030204" pitchFamily="34" charset="0"/>
                <a:cs typeface="Times New Roman" panose="02020603050405020304" pitchFamily="18" charset="0"/>
              </a:rPr>
              <a:t>   Al</a:t>
            </a:r>
            <a:r>
              <a:rPr lang="en-US" sz="2000" b="1" baseline="30000" dirty="0">
                <a:latin typeface="Times New Roman" panose="02020603050405020304" pitchFamily="18" charset="0"/>
                <a:ea typeface="Calibri" panose="020F0502020204030204" pitchFamily="34" charset="0"/>
                <a:cs typeface="Times New Roman" panose="02020603050405020304" pitchFamily="18" charset="0"/>
              </a:rPr>
              <a:t>+4</a:t>
            </a:r>
            <a:endParaRPr lang="en-US" sz="2000" b="1"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r" rtl="1">
              <a:lnSpc>
                <a:spcPct val="107000"/>
              </a:lnSpc>
              <a:spcBef>
                <a:spcPts val="0"/>
              </a:spcBef>
              <a:spcAft>
                <a:spcPts val="800"/>
              </a:spcAft>
              <a:buFont typeface="+mj-lt"/>
              <a:buAutoNum type="arabicPeriod"/>
              <a:tabLst>
                <a:tab pos="5430520" algn="l"/>
              </a:tabLst>
            </a:pPr>
            <a:r>
              <a:rPr lang="ar-SA" sz="2000" b="1" dirty="0" smtClean="0">
                <a:latin typeface="Times New Roman" panose="02020603050405020304" pitchFamily="18" charset="0"/>
                <a:ea typeface="Calibri" panose="020F0502020204030204" pitchFamily="34" charset="0"/>
                <a:cs typeface="Times New Roman" panose="02020603050405020304" pitchFamily="18" charset="0"/>
              </a:rPr>
              <a:t>طاقة </a:t>
            </a:r>
            <a:r>
              <a:rPr lang="ar-SA" sz="2000" b="1" dirty="0">
                <a:latin typeface="Times New Roman" panose="02020603050405020304" pitchFamily="18" charset="0"/>
                <a:ea typeface="Calibri" panose="020F0502020204030204" pitchFamily="34" charset="0"/>
                <a:cs typeface="Times New Roman" panose="02020603050405020304" pitchFamily="18" charset="0"/>
              </a:rPr>
              <a:t>التأین الأولى للكلور </a:t>
            </a:r>
            <a:r>
              <a:rPr lang="fa-IR" sz="2000" b="1" dirty="0">
                <a:latin typeface="Times New Roman" panose="02020603050405020304" pitchFamily="18" charset="0"/>
                <a:ea typeface="Calibri" panose="020F0502020204030204" pitchFamily="34" charset="0"/>
                <a:cs typeface="Times New Roman" panose="02020603050405020304" pitchFamily="18" charset="0"/>
              </a:rPr>
              <a:t>۱۲</a:t>
            </a:r>
            <a:r>
              <a:rPr lang="ar-SA" sz="2000" b="1" dirty="0">
                <a:latin typeface="Times New Roman" panose="02020603050405020304" pitchFamily="18" charset="0"/>
                <a:ea typeface="Calibri" panose="020F0502020204030204" pitchFamily="34" charset="0"/>
                <a:cs typeface="Times New Roman" panose="02020603050405020304" pitchFamily="18" charset="0"/>
              </a:rPr>
              <a:t>٥٥ كیلو جول / مول</a:t>
            </a:r>
            <a:r>
              <a:rPr lang="en-US" sz="2000" b="1" dirty="0">
                <a:latin typeface="Times New Roman" panose="02020603050405020304" pitchFamily="18" charset="0"/>
                <a:ea typeface="Calibri" panose="020F0502020204030204" pitchFamily="34" charset="0"/>
                <a:cs typeface="Times New Roman" panose="02020603050405020304" pitchFamily="18" charset="0"/>
              </a:rPr>
              <a:t> . </a:t>
            </a:r>
            <a:r>
              <a:rPr lang="ar-SA" sz="2000" b="1" dirty="0">
                <a:latin typeface="Times New Roman" panose="02020603050405020304" pitchFamily="18" charset="0"/>
                <a:ea typeface="Calibri" panose="020F0502020204030204" pitchFamily="34" charset="0"/>
                <a:cs typeface="Times New Roman" panose="02020603050405020304" pitchFamily="18" charset="0"/>
              </a:rPr>
              <a:t>بینما طاقة التأین الأولى للصودیوم </a:t>
            </a:r>
            <a:r>
              <a:rPr lang="fa-IR" sz="2000" b="1" dirty="0">
                <a:latin typeface="Times New Roman" panose="02020603050405020304" pitchFamily="18" charset="0"/>
                <a:ea typeface="Calibri" panose="020F0502020204030204" pitchFamily="34" charset="0"/>
                <a:cs typeface="Times New Roman" panose="02020603050405020304" pitchFamily="18" charset="0"/>
              </a:rPr>
              <a:t>۸.</a:t>
            </a:r>
            <a:r>
              <a:rPr lang="ar-SA" sz="2000" b="1" dirty="0">
                <a:latin typeface="Times New Roman" panose="02020603050405020304" pitchFamily="18" charset="0"/>
                <a:ea typeface="Calibri" panose="020F0502020204030204" pitchFamily="34" charset="0"/>
                <a:cs typeface="Times New Roman" panose="02020603050405020304" pitchFamily="18" charset="0"/>
              </a:rPr>
              <a:t>٤</a:t>
            </a:r>
            <a:r>
              <a:rPr lang="fa-IR" sz="2000" b="1" dirty="0">
                <a:latin typeface="Times New Roman" panose="02020603050405020304" pitchFamily="18" charset="0"/>
                <a:ea typeface="Calibri" panose="020F0502020204030204" pitchFamily="34" charset="0"/>
                <a:cs typeface="Times New Roman" panose="02020603050405020304" pitchFamily="18" charset="0"/>
              </a:rPr>
              <a:t>۹</a:t>
            </a:r>
            <a:r>
              <a:rPr lang="ar-SA" sz="2000" b="1" dirty="0">
                <a:latin typeface="Times New Roman" panose="02020603050405020304" pitchFamily="18" charset="0"/>
                <a:ea typeface="Calibri" panose="020F0502020204030204" pitchFamily="34" charset="0"/>
                <a:cs typeface="Times New Roman" panose="02020603050405020304" pitchFamily="18" charset="0"/>
              </a:rPr>
              <a:t>٥ كیلو جول / مول </a:t>
            </a:r>
            <a:r>
              <a:rPr lang="ar-SA" sz="2000" b="1" dirty="0" smtClean="0">
                <a:latin typeface="Times New Roman" panose="02020603050405020304" pitchFamily="18" charset="0"/>
                <a:ea typeface="Calibri" panose="020F0502020204030204" pitchFamily="34" charset="0"/>
                <a:cs typeface="Times New Roman" panose="02020603050405020304" pitchFamily="18" charset="0"/>
              </a:rPr>
              <a:t>كیف </a:t>
            </a:r>
            <a:r>
              <a:rPr lang="ar-SA" sz="2000" b="1" dirty="0">
                <a:latin typeface="Times New Roman" panose="02020603050405020304" pitchFamily="18" charset="0"/>
                <a:ea typeface="Calibri" panose="020F0502020204030204" pitchFamily="34" charset="0"/>
                <a:cs typeface="Times New Roman" panose="02020603050405020304" pitchFamily="18" charset="0"/>
              </a:rPr>
              <a:t>تفسر ذلك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7586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sz="4000" dirty="0" smtClean="0"/>
              <a:t>مفردات المنهج</a:t>
            </a:r>
            <a:endParaRPr lang="en-US" sz="4000" dirty="0"/>
          </a:p>
        </p:txBody>
      </p:sp>
      <p:sp>
        <p:nvSpPr>
          <p:cNvPr id="3" name="Content Placeholder 2"/>
          <p:cNvSpPr>
            <a:spLocks noGrp="1"/>
          </p:cNvSpPr>
          <p:nvPr>
            <p:ph idx="1"/>
          </p:nvPr>
        </p:nvSpPr>
        <p:spPr>
          <a:xfrm>
            <a:off x="1103312" y="1252728"/>
            <a:ext cx="10087427" cy="4995671"/>
          </a:xfrm>
        </p:spPr>
        <p:txBody>
          <a:bodyPr>
            <a:normAutofit lnSpcReduction="10000"/>
          </a:bodyPr>
          <a:lstStyle/>
          <a:p>
            <a:pPr marL="0" indent="0" algn="r" rtl="1">
              <a:buNone/>
            </a:pPr>
            <a:r>
              <a:rPr lang="ar-IQ" sz="2400" b="1" dirty="0"/>
              <a:t> </a:t>
            </a:r>
            <a:r>
              <a:rPr lang="ar-SA" sz="2400" b="1" dirty="0" smtClean="0"/>
              <a:t>1- </a:t>
            </a:r>
            <a:r>
              <a:rPr lang="ar-SA" sz="2400" b="1" dirty="0"/>
              <a:t>العناصر الممثلة</a:t>
            </a:r>
            <a:endParaRPr lang="en-US" sz="2400" dirty="0"/>
          </a:p>
          <a:p>
            <a:pPr algn="r" rtl="1">
              <a:buFont typeface="Wingdings" panose="05000000000000000000" pitchFamily="2" charset="2"/>
              <a:buChar char="§"/>
            </a:pPr>
            <a:r>
              <a:rPr lang="ar-SA" sz="2400" b="1" dirty="0"/>
              <a:t>موقعها في الجدول الدوري دورية الصفات طاقة التاين الالفة الالكترونية الكهروسالبية</a:t>
            </a:r>
            <a:r>
              <a:rPr lang="en-US" sz="2400" b="1" dirty="0"/>
              <a:t> – </a:t>
            </a:r>
            <a:r>
              <a:rPr lang="ar-SA" sz="2400" b="1" dirty="0"/>
              <a:t>نصف القطر الذري نصف القطر التساهمي الصفات الفلزية </a:t>
            </a:r>
            <a:endParaRPr lang="en-US" sz="2400" dirty="0"/>
          </a:p>
          <a:p>
            <a:pPr marL="0" indent="0" algn="r" rtl="1">
              <a:buNone/>
            </a:pPr>
            <a:r>
              <a:rPr lang="ar-SA" sz="2400" b="1" dirty="0"/>
              <a:t>2- الهيدروجين ولهدريدات</a:t>
            </a:r>
            <a:endParaRPr lang="en-US" sz="2400" dirty="0"/>
          </a:p>
          <a:p>
            <a:pPr algn="r" rtl="1">
              <a:buFont typeface="Wingdings" panose="05000000000000000000" pitchFamily="2" charset="2"/>
              <a:buChar char="§"/>
            </a:pPr>
            <a:r>
              <a:rPr lang="ar-SA" sz="2400" b="1" dirty="0"/>
              <a:t>وجوده وصفاته العامة وتفاعلاته نظائر الهيدروجين اناجه في الصناعة واستعمالاته - ايزومرات الهيدروجين </a:t>
            </a:r>
            <a:r>
              <a:rPr lang="en-US" sz="2400" b="1" dirty="0"/>
              <a:t> )</a:t>
            </a:r>
            <a:r>
              <a:rPr lang="ar-SA" sz="2400" b="1" dirty="0"/>
              <a:t>هيدروجين اورثو وبارا</a:t>
            </a:r>
            <a:r>
              <a:rPr lang="en-US" sz="2400" b="1" dirty="0"/>
              <a:t>( </a:t>
            </a:r>
            <a:r>
              <a:rPr lang="ar-SA" sz="2400" b="1" dirty="0"/>
              <a:t> الهيدريدات وانواعها تركيبها هيدريدات عناصر الزمر</a:t>
            </a:r>
            <a:endParaRPr lang="en-US" sz="2400" dirty="0"/>
          </a:p>
          <a:p>
            <a:pPr marL="0" indent="0" algn="r" rtl="1">
              <a:buNone/>
            </a:pPr>
            <a:r>
              <a:rPr lang="ar-SA" sz="2400" b="1" dirty="0"/>
              <a:t>3- العناصر القلوية</a:t>
            </a:r>
            <a:endParaRPr lang="en-US" sz="2400" dirty="0"/>
          </a:p>
          <a:p>
            <a:pPr algn="r" rtl="1">
              <a:buFont typeface="Wingdings" panose="05000000000000000000" pitchFamily="2" charset="2"/>
              <a:buChar char="§"/>
            </a:pPr>
            <a:r>
              <a:rPr lang="ar-SA" sz="2400" b="1" dirty="0"/>
              <a:t>الصفات العامة تحضيرها وجودها الهاليدات الاوكسيدات الهايدريدات الكبريتات - التشابه بين الليثيوم والمغنيسيوم</a:t>
            </a:r>
            <a:r>
              <a:rPr lang="en-US" sz="2400" b="1" dirty="0"/>
              <a:t> .</a:t>
            </a:r>
            <a:endParaRPr lang="en-US" sz="2400" dirty="0"/>
          </a:p>
          <a:p>
            <a:pPr marL="0" indent="0" algn="r" rtl="1">
              <a:buNone/>
            </a:pPr>
            <a:r>
              <a:rPr lang="ar-SA" sz="2400" b="1" dirty="0"/>
              <a:t>4- العناصر القلوية الترابية</a:t>
            </a:r>
            <a:endParaRPr lang="en-US" sz="2400" dirty="0"/>
          </a:p>
          <a:p>
            <a:pPr algn="r" rtl="1">
              <a:buFont typeface="Wingdings" panose="05000000000000000000" pitchFamily="2" charset="2"/>
              <a:buChar char="§"/>
            </a:pPr>
            <a:r>
              <a:rPr lang="ar-SA" sz="2400" b="1" dirty="0"/>
              <a:t>الصفات العامة تحضيرها وجودها الهاليدات الاوكسيدات الهايدريدات التشابه بين البريليوم والالمنيوم</a:t>
            </a:r>
            <a:r>
              <a:rPr lang="en-US" sz="2400" b="1" dirty="0"/>
              <a:t> .</a:t>
            </a:r>
            <a:endParaRPr lang="en-US" sz="2400" b="1"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2"/>
          </p:nvPr>
        </p:nvSpPr>
        <p:spPr/>
        <p:txBody>
          <a:bodyPr/>
          <a:lstStyle/>
          <a:p>
            <a:fld id="{2E92251D-4487-4E76-9248-417A0139330D}" type="slidenum">
              <a:rPr lang="en-US" smtClean="0"/>
              <a:t>2</a:t>
            </a:fld>
            <a:endParaRPr lang="en-US"/>
          </a:p>
        </p:txBody>
      </p:sp>
    </p:spTree>
    <p:extLst>
      <p:ext uri="{BB962C8B-B14F-4D97-AF65-F5344CB8AC3E}">
        <p14:creationId xmlns:p14="http://schemas.microsoft.com/office/powerpoint/2010/main" val="37480568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2548" y="850393"/>
            <a:ext cx="9329992" cy="3749040"/>
          </a:xfrm>
        </p:spPr>
        <p:txBody>
          <a:bodyPr/>
          <a:lstStyle/>
          <a:p>
            <a:pPr marL="0" indent="0" algn="just" rtl="1">
              <a:lnSpc>
                <a:spcPct val="150000"/>
              </a:lnSpc>
              <a:buNone/>
            </a:pPr>
            <a:r>
              <a:rPr lang="ar-SA" b="1" u="sng" dirty="0">
                <a:latin typeface="Times New Roman" panose="02020603050405020304" pitchFamily="18" charset="0"/>
                <a:cs typeface="Times New Roman" panose="02020603050405020304" pitchFamily="18" charset="0"/>
              </a:rPr>
              <a:t>تعتمد قیمة طاقة التأین على العوامل الآتیة</a:t>
            </a:r>
            <a:r>
              <a:rPr lang="en-US" b="1" u="sng" dirty="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a:p>
            <a:pPr marL="457200" lvl="0" indent="-457200" algn="just" rtl="1">
              <a:lnSpc>
                <a:spcPct val="150000"/>
              </a:lnSpc>
              <a:buFont typeface="+mj-lt"/>
              <a:buAutoNum type="arabicPeriod"/>
            </a:pPr>
            <a:r>
              <a:rPr lang="ar-SA" b="1" dirty="0">
                <a:latin typeface="Times New Roman" panose="02020603050405020304" pitchFamily="18" charset="0"/>
                <a:cs typeface="Times New Roman" panose="02020603050405020304" pitchFamily="18" charset="0"/>
              </a:rPr>
              <a:t>مقدار الشحنة النوویة المؤثرة والتي تعتمد بدورھا على مدى حجب الألكترونات الأخرى</a:t>
            </a:r>
            <a:r>
              <a:rPr lang="en-US" b="1" dirty="0">
                <a:latin typeface="Times New Roman" panose="02020603050405020304" pitchFamily="18" charset="0"/>
                <a:cs typeface="Times New Roman" panose="02020603050405020304" pitchFamily="18" charset="0"/>
              </a:rPr>
              <a:t>.</a:t>
            </a:r>
          </a:p>
          <a:p>
            <a:pPr marL="457200" lvl="0" indent="-457200" algn="just" rtl="1">
              <a:lnSpc>
                <a:spcPct val="150000"/>
              </a:lnSpc>
              <a:buFont typeface="+mj-lt"/>
              <a:buAutoNum type="arabicPeriod"/>
            </a:pPr>
            <a:r>
              <a:rPr lang="ar-SA" b="1" dirty="0">
                <a:latin typeface="Times New Roman" panose="02020603050405020304" pitchFamily="18" charset="0"/>
                <a:cs typeface="Times New Roman" panose="02020603050405020304" pitchFamily="18" charset="0"/>
              </a:rPr>
              <a:t>المسافة بین الألكترون والنواة أو بمعنى آخر أدق طول نصف القطر الأكثر </a:t>
            </a:r>
            <a:r>
              <a:rPr lang="ar-SA" b="1" dirty="0" smtClean="0">
                <a:latin typeface="Times New Roman" panose="02020603050405020304" pitchFamily="18" charset="0"/>
                <a:cs typeface="Times New Roman" panose="02020603050405020304" pitchFamily="18" charset="0"/>
              </a:rPr>
              <a:t>أحتمالا</a:t>
            </a:r>
            <a:r>
              <a:rPr lang="ar-IQ" b="1" dirty="0" smtClean="0">
                <a:latin typeface="Times New Roman" panose="02020603050405020304" pitchFamily="18" charset="0"/>
                <a:cs typeface="Times New Roman" panose="02020603050405020304" pitchFamily="18" charset="0"/>
              </a:rPr>
              <a:t>ً</a:t>
            </a:r>
            <a:r>
              <a:rPr lang="ar-SA" b="1" dirty="0" smtClean="0">
                <a:latin typeface="Times New Roman" panose="02020603050405020304" pitchFamily="18" charset="0"/>
                <a:cs typeface="Times New Roman" panose="02020603050405020304" pitchFamily="18" charset="0"/>
              </a:rPr>
              <a:t> </a:t>
            </a:r>
            <a:r>
              <a:rPr lang="ar-SA" b="1" dirty="0">
                <a:latin typeface="Times New Roman" panose="02020603050405020304" pitchFamily="18" charset="0"/>
                <a:cs typeface="Times New Roman" panose="02020603050405020304" pitchFamily="18" charset="0"/>
              </a:rPr>
              <a:t>لھذا الألكترون</a:t>
            </a:r>
            <a:r>
              <a:rPr lang="en-US" b="1" dirty="0">
                <a:latin typeface="Times New Roman" panose="02020603050405020304" pitchFamily="18" charset="0"/>
                <a:cs typeface="Times New Roman" panose="02020603050405020304" pitchFamily="18" charset="0"/>
              </a:rPr>
              <a:t>.</a:t>
            </a:r>
          </a:p>
          <a:p>
            <a:pPr marL="457200" lvl="0" indent="-457200" algn="just" rtl="1">
              <a:lnSpc>
                <a:spcPct val="150000"/>
              </a:lnSpc>
              <a:buFont typeface="+mj-lt"/>
              <a:buAutoNum type="arabicPeriod"/>
            </a:pPr>
            <a:r>
              <a:rPr lang="ar-SA" b="1" dirty="0">
                <a:latin typeface="Times New Roman" panose="02020603050405020304" pitchFamily="18" charset="0"/>
                <a:cs typeface="Times New Roman" panose="02020603050405020304" pitchFamily="18" charset="0"/>
              </a:rPr>
              <a:t>مدى نفاذیة الألكترون للسحابة الألكترونیة للألكترونات الأخرى حیث أن نفاذیة الألكترونات تقل في ھذا الأتجاه </a:t>
            </a:r>
            <a:r>
              <a:rPr lang="en-US" b="1" dirty="0">
                <a:latin typeface="Times New Roman" panose="02020603050405020304" pitchFamily="18" charset="0"/>
                <a:cs typeface="Times New Roman" panose="02020603050405020304" pitchFamily="18" charset="0"/>
              </a:rPr>
              <a:t>s, p, d, f</a:t>
            </a:r>
            <a:r>
              <a:rPr lang="ar-SA" b="1" dirty="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a:p>
            <a:pPr marL="457200" lvl="0" indent="-457200" algn="just" rtl="1">
              <a:lnSpc>
                <a:spcPct val="150000"/>
              </a:lnSpc>
              <a:buFont typeface="+mj-lt"/>
              <a:buAutoNum type="arabicPeriod"/>
            </a:pPr>
            <a:r>
              <a:rPr lang="ar-SA" b="1" dirty="0">
                <a:latin typeface="Times New Roman" panose="02020603050405020304" pitchFamily="18" charset="0"/>
                <a:cs typeface="Times New Roman" panose="02020603050405020304" pitchFamily="18" charset="0"/>
              </a:rPr>
              <a:t>مقدار شحنة الأیون الموجب ، حیث تزداد طاقة التأین بزیادة شحنة الأیون الموجب.</a:t>
            </a:r>
            <a:endParaRPr lang="en-US" b="1"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2E92251D-4487-4E76-9248-417A0139330D}" type="slidenum">
              <a:rPr lang="en-US" smtClean="0"/>
              <a:t>20</a:t>
            </a:fld>
            <a:endParaRPr lang="en-US"/>
          </a:p>
        </p:txBody>
      </p:sp>
    </p:spTree>
    <p:extLst>
      <p:ext uri="{BB962C8B-B14F-4D97-AF65-F5344CB8AC3E}">
        <p14:creationId xmlns:p14="http://schemas.microsoft.com/office/powerpoint/2010/main" val="3958752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464" y="777947"/>
            <a:ext cx="9976104" cy="5842309"/>
          </a:xfrm>
        </p:spPr>
        <p:txBody>
          <a:bodyPr>
            <a:noAutofit/>
          </a:bodyPr>
          <a:lstStyle/>
          <a:p>
            <a:pPr marL="0" indent="0" algn="just" rtl="1">
              <a:lnSpc>
                <a:spcPct val="170000"/>
              </a:lnSpc>
              <a:buNone/>
            </a:pPr>
            <a:r>
              <a:rPr lang="ar-SA" b="1" dirty="0">
                <a:latin typeface="Times New Roman" panose="02020603050405020304" pitchFamily="18" charset="0"/>
                <a:cs typeface="Times New Roman" panose="02020603050405020304" pitchFamily="18" charset="0"/>
              </a:rPr>
              <a:t>اﻻﻟﻔﺔ اﻻﻟﻜﺘﺮوﻧﯿﺔ ﻟﺬرة ﻋﻨﺼﺮ ﻣﻌﯿﻦ ھﻲ ﻣﻘﯿﺎس ﻟﻠﻄﺎﻗﺔ اﻟﻤﺘﺤﺮرة ﻋﻨﺪ اﺗﺤﺎد ذرة ﻏﺎزﯾﺔ ﻣﺘﻌﺎدﻟﺔ اﻟﺸﺤﻨﺔ وھﻲ ﻓﻲ ادﻧﻰ ﺣﺎﻻت اﻟﻄﺎﻗﺔ ﺑﺎﻟﻜﺘﺮون واﺣﺪ ﻣﻮﻟﺪا اﯾﻮﻧﺎ ﻏﺎزﯾﺎ اﺣﺎدي اﻟﺸﺤﻨﺔ اﻟﺴﺎﻟﺒﺔ ﻓﻲ ادﻧﻰ ﺣﺎﻻت اﻟﻄﺎﻗﺔ، اي انها ﻣﻘﺪار اﻟﻄﺎﻗﺔ اﻟﻤﻨﻄﻠﻘﺔ ﻣﻦ اﻟﺬرة اﻟﻤﻔﺮدة وھﻲ ﻓﻲ ﺣﺎﻟﺘﮭﺎ اﻟﻐﺎزﯾﺔ ﻋﻨﺪﻣﺎ ﺗﻜﺘﺴﺐ إﻟﻜﺘﺮوﻧﺎً ﻣﻜﻮﻧﺔً أﯾﻮﻧﺎً ﺳﺎﻟﺒﺎً.</a:t>
            </a:r>
            <a:endParaRPr lang="en-US" dirty="0">
              <a:latin typeface="Times New Roman" panose="02020603050405020304" pitchFamily="18" charset="0"/>
              <a:cs typeface="Times New Roman" panose="02020603050405020304" pitchFamily="18" charset="0"/>
            </a:endParaRPr>
          </a:p>
          <a:p>
            <a:pPr marL="0" indent="0" rtl="1">
              <a:lnSpc>
                <a:spcPct val="170000"/>
              </a:lnSpc>
              <a:buNone/>
            </a:pPr>
            <a:r>
              <a:rPr lang="en-US" b="1" dirty="0">
                <a:latin typeface="Times New Roman" panose="02020603050405020304" pitchFamily="18" charset="0"/>
                <a:cs typeface="Times New Roman" panose="02020603050405020304" pitchFamily="18" charset="0"/>
              </a:rPr>
              <a:t>X(g) + e → X</a:t>
            </a:r>
            <a:r>
              <a:rPr lang="en-US" b="1" baseline="30000"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 (g) + E</a:t>
            </a:r>
            <a:endParaRPr lang="en-US" dirty="0">
              <a:latin typeface="Times New Roman" panose="02020603050405020304" pitchFamily="18" charset="0"/>
              <a:cs typeface="Times New Roman" panose="02020603050405020304" pitchFamily="18" charset="0"/>
            </a:endParaRPr>
          </a:p>
          <a:p>
            <a:pPr marL="0" indent="0" algn="just" rtl="1">
              <a:lnSpc>
                <a:spcPct val="170000"/>
              </a:lnSpc>
              <a:buNone/>
            </a:pPr>
            <a:r>
              <a:rPr lang="ar-SA" b="1" dirty="0">
                <a:latin typeface="Times New Roman" panose="02020603050405020304" pitchFamily="18" charset="0"/>
                <a:cs typeface="Times New Roman" panose="02020603050405020304" pitchFamily="18" charset="0"/>
              </a:rPr>
              <a:t>وتكون العلاقة عكسیة بین الالفة الالكترونیة والسالبیه الكھربائیة</a:t>
            </a:r>
            <a:endParaRPr lang="en-US" dirty="0">
              <a:latin typeface="Times New Roman" panose="02020603050405020304" pitchFamily="18" charset="0"/>
              <a:cs typeface="Times New Roman" panose="02020603050405020304" pitchFamily="18" charset="0"/>
            </a:endParaRPr>
          </a:p>
          <a:p>
            <a:pPr marL="0" indent="0" algn="just" rtl="1">
              <a:lnSpc>
                <a:spcPct val="170000"/>
              </a:lnSpc>
              <a:buNone/>
            </a:pPr>
            <a:r>
              <a:rPr lang="ar-SA" b="1" u="sng" dirty="0">
                <a:latin typeface="Times New Roman" panose="02020603050405020304" pitchFamily="18" charset="0"/>
                <a:cs typeface="Times New Roman" panose="02020603050405020304" pitchFamily="18" charset="0"/>
              </a:rPr>
              <a:t>تدرج الالفة الالكترونیة لعناصر الجدول </a:t>
            </a:r>
            <a:r>
              <a:rPr lang="ar-SA" b="1" u="sng" dirty="0" smtClean="0">
                <a:latin typeface="Times New Roman" panose="02020603050405020304" pitchFamily="18" charset="0"/>
                <a:cs typeface="Times New Roman" panose="02020603050405020304" pitchFamily="18" charset="0"/>
              </a:rPr>
              <a:t>الدوري:</a:t>
            </a:r>
            <a:endParaRPr lang="ar-IQ" dirty="0">
              <a:latin typeface="Times New Roman" panose="02020603050405020304" pitchFamily="18" charset="0"/>
              <a:cs typeface="Times New Roman" panose="02020603050405020304" pitchFamily="18" charset="0"/>
            </a:endParaRPr>
          </a:p>
          <a:p>
            <a:pPr marL="0" indent="0" algn="just" rtl="1">
              <a:lnSpc>
                <a:spcPct val="170000"/>
              </a:lnSpc>
              <a:buNone/>
            </a:pPr>
            <a:r>
              <a:rPr lang="ar-SA" b="1" dirty="0" smtClean="0">
                <a:latin typeface="Times New Roman" panose="02020603050405020304" pitchFamily="18" charset="0"/>
                <a:cs typeface="Times New Roman" panose="02020603050405020304" pitchFamily="18" charset="0"/>
              </a:rPr>
              <a:t>في </a:t>
            </a:r>
            <a:r>
              <a:rPr lang="ar-SA" b="1" dirty="0">
                <a:latin typeface="Times New Roman" panose="02020603050405020304" pitchFamily="18" charset="0"/>
                <a:cs typeface="Times New Roman" panose="02020603050405020304" pitchFamily="18" charset="0"/>
              </a:rPr>
              <a:t>الدورات الأفقیة : تزداد الالفة الإلكترونية بزیادة العدد الذري من الیسار إلى الیمین و السبب في ذلك یعود إلى صغر أنصاف الأقطار كلما اتجھنا من الیسار إلى الیمین ، مما یسھل للنواة جذب الإلكترون الجدید . ویشذ عن ذلك - البریلیوم لأن مستویاته الفرعیة ممتلئة فھو مستق والنیتروجین لأن مستویاته الفرعیة نصف ممتلئة فھو مستقر. اما الغازات الخاملة لھا میل إلكتروني منخفض بسبب ملء مستویات الطاقة </a:t>
            </a:r>
            <a:r>
              <a:rPr lang="ar-IQ" b="1" dirty="0" smtClean="0">
                <a:latin typeface="Times New Roman" panose="02020603050405020304" pitchFamily="18" charset="0"/>
                <a:cs typeface="Times New Roman" panose="02020603050405020304" pitchFamily="18" charset="0"/>
              </a:rPr>
              <a:t>.</a:t>
            </a:r>
            <a:endParaRPr lang="en-US" dirty="0"/>
          </a:p>
        </p:txBody>
      </p:sp>
      <p:sp>
        <p:nvSpPr>
          <p:cNvPr id="4" name="Slide Number Placeholder 3"/>
          <p:cNvSpPr>
            <a:spLocks noGrp="1"/>
          </p:cNvSpPr>
          <p:nvPr>
            <p:ph type="sldNum" sz="quarter" idx="12"/>
          </p:nvPr>
        </p:nvSpPr>
        <p:spPr/>
        <p:txBody>
          <a:bodyPr/>
          <a:lstStyle/>
          <a:p>
            <a:fld id="{2E92251D-4487-4E76-9248-417A0139330D}" type="slidenum">
              <a:rPr lang="en-US" smtClean="0"/>
              <a:t>21</a:t>
            </a:fld>
            <a:endParaRPr lang="en-US"/>
          </a:p>
        </p:txBody>
      </p:sp>
      <p:sp>
        <p:nvSpPr>
          <p:cNvPr id="5" name="Rectangle 4"/>
          <p:cNvSpPr/>
          <p:nvPr/>
        </p:nvSpPr>
        <p:spPr>
          <a:xfrm>
            <a:off x="4915777" y="372580"/>
            <a:ext cx="5436763" cy="405367"/>
          </a:xfrm>
          <a:prstGeom prst="rect">
            <a:avLst/>
          </a:prstGeom>
        </p:spPr>
        <p:txBody>
          <a:bodyPr wrap="square">
            <a:spAutoFit/>
          </a:bodyPr>
          <a:lstStyle/>
          <a:p>
            <a:pPr marL="457200" marR="0" algn="r" rtl="1">
              <a:lnSpc>
                <a:spcPct val="107000"/>
              </a:lnSpc>
              <a:spcBef>
                <a:spcPts val="0"/>
              </a:spcBef>
              <a:spcAft>
                <a:spcPts val="800"/>
              </a:spcAft>
              <a:tabLst>
                <a:tab pos="5430520" algn="l"/>
              </a:tabLst>
            </a:pPr>
            <a:r>
              <a:rPr lang="ar-IQ" sz="2000" b="1" dirty="0" smtClean="0">
                <a:solidFill>
                  <a:srgbClr val="FFFF00"/>
                </a:solidFill>
                <a:latin typeface="Calibri" panose="020F0502020204030204" pitchFamily="34" charset="0"/>
                <a:ea typeface="Calibri" panose="020F0502020204030204" pitchFamily="34" charset="0"/>
                <a:cs typeface="Times New Roman" panose="02020603050405020304" pitchFamily="18" charset="0"/>
              </a:rPr>
              <a:t>3- </a:t>
            </a:r>
            <a:r>
              <a:rPr lang="ar-SA" sz="2000" b="1" dirty="0" smtClean="0">
                <a:solidFill>
                  <a:srgbClr val="FFFF00"/>
                </a:solidFill>
                <a:latin typeface="Calibri" panose="020F0502020204030204" pitchFamily="34" charset="0"/>
                <a:ea typeface="Calibri" panose="020F0502020204030204" pitchFamily="34" charset="0"/>
                <a:cs typeface="Times New Roman" panose="02020603050405020304" pitchFamily="18" charset="0"/>
              </a:rPr>
              <a:t>الالفة الالكترونية</a:t>
            </a:r>
            <a:endParaRPr lang="en-US" sz="2000"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15209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E92251D-4487-4E76-9248-417A0139330D}" type="slidenum">
              <a:rPr lang="en-US" smtClean="0"/>
              <a:t>22</a:t>
            </a:fld>
            <a:endParaRPr lang="en-US"/>
          </a:p>
        </p:txBody>
      </p:sp>
      <p:sp>
        <p:nvSpPr>
          <p:cNvPr id="5" name="Rectangle 4"/>
          <p:cNvSpPr/>
          <p:nvPr/>
        </p:nvSpPr>
        <p:spPr>
          <a:xfrm>
            <a:off x="5129784" y="4035877"/>
            <a:ext cx="6751320" cy="1938992"/>
          </a:xfrm>
          <a:prstGeom prst="rect">
            <a:avLst/>
          </a:prstGeom>
        </p:spPr>
        <p:txBody>
          <a:bodyPr wrap="square">
            <a:spAutoFit/>
          </a:bodyPr>
          <a:lstStyle/>
          <a:p>
            <a:pPr algn="just" rtl="1">
              <a:lnSpc>
                <a:spcPct val="150000"/>
              </a:lnSpc>
            </a:pPr>
            <a:r>
              <a:rPr lang="ar-SA" sz="2000" b="1" dirty="0">
                <a:latin typeface="Times New Roman" panose="02020603050405020304" pitchFamily="18" charset="0"/>
                <a:cs typeface="Times New Roman" panose="02020603050405020304" pitchFamily="18" charset="0"/>
              </a:rPr>
              <a:t>ویعطي الشكل الآتي أیضاحا مبسطا على أن جھد التأین یقل في الزمرة الواحدة مع زیادة العدد الذري في حین یزداد جھد التأین في الدورة الواحدة كلما زاد العدد الذري نتیجة لأنكماش حجوم الذرات في الدورة الواحدة نتیجة الزیادة في الشحنة النوویة المؤثرة.</a:t>
            </a:r>
            <a:endParaRPr lang="en-US" sz="2000" b="1" dirty="0">
              <a:latin typeface="Times New Roman" panose="02020603050405020304" pitchFamily="18" charset="0"/>
              <a:cs typeface="Times New Roman" panose="02020603050405020304" pitchFamily="18" charset="0"/>
            </a:endParaRP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344" y="2615184"/>
            <a:ext cx="4903280" cy="4160520"/>
          </a:xfrm>
          <a:prstGeom prst="rect">
            <a:avLst/>
          </a:prstGeom>
          <a:noFill/>
          <a:ln>
            <a:noFill/>
          </a:ln>
        </p:spPr>
      </p:pic>
      <p:sp>
        <p:nvSpPr>
          <p:cNvPr id="7" name="Rectangle 6"/>
          <p:cNvSpPr/>
          <p:nvPr/>
        </p:nvSpPr>
        <p:spPr>
          <a:xfrm>
            <a:off x="411480" y="72777"/>
            <a:ext cx="9941060" cy="2708434"/>
          </a:xfrm>
          <a:prstGeom prst="rect">
            <a:avLst/>
          </a:prstGeom>
        </p:spPr>
        <p:txBody>
          <a:bodyPr wrap="square">
            <a:spAutoFit/>
          </a:bodyPr>
          <a:lstStyle/>
          <a:p>
            <a:pPr algn="just" rtl="1">
              <a:lnSpc>
                <a:spcPct val="170000"/>
              </a:lnSpc>
            </a:pPr>
            <a:r>
              <a:rPr lang="ar-SA" sz="2000" b="1" dirty="0" smtClean="0">
                <a:latin typeface="Times New Roman" panose="02020603050405020304" pitchFamily="18" charset="0"/>
                <a:cs typeface="Times New Roman" panose="02020603050405020304" pitchFamily="18" charset="0"/>
              </a:rPr>
              <a:t>في </a:t>
            </a:r>
            <a:r>
              <a:rPr lang="ar-SA" sz="2000" b="1" dirty="0">
                <a:latin typeface="Times New Roman" panose="02020603050405020304" pitchFamily="18" charset="0"/>
                <a:cs typeface="Times New Roman" panose="02020603050405020304" pitchFamily="18" charset="0"/>
              </a:rPr>
              <a:t>المجموعات الرأسیة تقل الالفة الالكترونیة في المجموعة الواحدة بزیادة العدد الذري وا</a:t>
            </a:r>
            <a:r>
              <a:rPr lang="ar-IQ" sz="2000" b="1" dirty="0">
                <a:latin typeface="Times New Roman" panose="02020603050405020304" pitchFamily="18" charset="0"/>
                <a:cs typeface="Times New Roman" panose="02020603050405020304" pitchFamily="18" charset="0"/>
              </a:rPr>
              <a:t>لسبب</a:t>
            </a:r>
            <a:r>
              <a:rPr lang="ar-SA" sz="2000" b="1" dirty="0">
                <a:latin typeface="Times New Roman" panose="02020603050405020304" pitchFamily="18" charset="0"/>
                <a:cs typeface="Times New Roman" panose="02020603050405020304" pitchFamily="18" charset="0"/>
              </a:rPr>
              <a:t> یعود إلى التزاید في نصف قطر الذرة كلما اتجھنا من أعلى إلى أسفل ، مما یجعل الإلكترونات في المستوى الأخیر بعیدة نسبیا عن مركز الجذب في النواة ، و لذلك تضعف قدرة الذرة على جذب الإلكترون الجدید ویشذ عن ذلك الفلور والكلور، فالفلور له میل إلكتروني اقل من الكلور بسبب صغر نصف قطره لذلك فإن إضافة إلكترون جدید یعاني من تنافر كبیر.</a:t>
            </a:r>
            <a:endParaRPr lang="en-US" sz="2000" dirty="0">
              <a:latin typeface="Times New Roman" panose="02020603050405020304" pitchFamily="18" charset="0"/>
              <a:cs typeface="Times New Roman" panose="02020603050405020304" pitchFamily="18" charset="0"/>
            </a:endParaRPr>
          </a:p>
          <a:p>
            <a:pPr algn="just" rtl="1">
              <a:lnSpc>
                <a:spcPct val="170000"/>
              </a:lnSpc>
            </a:pPr>
            <a:r>
              <a:rPr lang="ar-SA" sz="2000" b="1" dirty="0">
                <a:solidFill>
                  <a:srgbClr val="00B0F0"/>
                </a:solidFill>
                <a:latin typeface="Times New Roman" panose="02020603050405020304" pitchFamily="18" charset="0"/>
                <a:cs typeface="Times New Roman" panose="02020603050405020304" pitchFamily="18" charset="0"/>
              </a:rPr>
              <a:t> العملیة العكسیة للالفة الألكترونیة ھي طاقة التأین ( جھد التأین)</a:t>
            </a:r>
            <a:endParaRPr lang="en-US" sz="2000" dirty="0">
              <a:solidFill>
                <a:srgbClr val="00B0F0"/>
              </a:solidFill>
            </a:endParaRPr>
          </a:p>
        </p:txBody>
      </p:sp>
    </p:spTree>
    <p:extLst>
      <p:ext uri="{BB962C8B-B14F-4D97-AF65-F5344CB8AC3E}">
        <p14:creationId xmlns:p14="http://schemas.microsoft.com/office/powerpoint/2010/main" val="173276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8096" y="295730"/>
            <a:ext cx="9584444" cy="5952670"/>
          </a:xfrm>
        </p:spPr>
        <p:txBody>
          <a:bodyPr>
            <a:normAutofit lnSpcReduction="10000"/>
          </a:bodyPr>
          <a:lstStyle/>
          <a:p>
            <a:pPr marL="0" indent="0" algn="just" rtl="1">
              <a:lnSpc>
                <a:spcPct val="150000"/>
              </a:lnSpc>
              <a:buNone/>
            </a:pPr>
            <a:r>
              <a:rPr lang="ar-SA" b="1" u="sng" dirty="0"/>
              <a:t>قیم الالفةالالكترونیة-:</a:t>
            </a:r>
            <a:endParaRPr lang="en-US" dirty="0"/>
          </a:p>
          <a:p>
            <a:pPr marL="0" indent="0" algn="just" rtl="1">
              <a:lnSpc>
                <a:spcPct val="150000"/>
              </a:lnSpc>
              <a:buNone/>
            </a:pPr>
            <a:r>
              <a:rPr lang="ar-SA" b="1" dirty="0"/>
              <a:t>أ - متى تكون قیم الالفة الألكترونٮة صغیرة ؟</a:t>
            </a:r>
            <a:endParaRPr lang="en-US" dirty="0"/>
          </a:p>
          <a:p>
            <a:pPr marL="0" indent="0" algn="just" rtl="1">
              <a:lnSpc>
                <a:spcPct val="150000"/>
              </a:lnSpc>
              <a:buNone/>
            </a:pPr>
            <a:r>
              <a:rPr lang="ar-SA" b="1" dirty="0"/>
              <a:t>تكون قیمة الالفة الألكترونٮة أصغر مایمكن عندما تكون العناصر مستقره وإذا دخل  علیھا أي إلكترون یخرجھا من ھذا الاستقرار فمثلا" العناصر الخاملة أو النبیلة یكون المیل الألكترونى بھا أقل مایمكن نظرا" لنظامھا الألكترونى المستقروكذلك كلا" من البریلیوم والمغنسیوم والفوسفور والنیتروجین یقل الالفة الألكترونٮة لھما عما ھو متوقع أن یكون علیھ ، حیث یكون المستوى الفرعي ممتلئ في كلا" من الماغنسیوم والبریلیوم ونصف ممتلئ في النیتروجین والفوسفور ویمكننا تلخیص ذلك كالتالي:</a:t>
            </a:r>
            <a:endParaRPr lang="en-US" dirty="0"/>
          </a:p>
          <a:p>
            <a:pPr marL="0" indent="0" algn="just" rtl="1">
              <a:lnSpc>
                <a:spcPct val="150000"/>
              </a:lnSpc>
              <a:buNone/>
            </a:pPr>
            <a:r>
              <a:rPr lang="ar-SA" b="1" dirty="0" smtClean="0"/>
              <a:t>إذا </a:t>
            </a:r>
            <a:r>
              <a:rPr lang="ar-SA" b="1" dirty="0"/>
              <a:t>كان العنصر مستقر (مستوى الطاقة الأساسي الأخیر مكتمل كما في العناصرالخاملة ) فأنھا تكون أقل الفة الكترونیة.</a:t>
            </a:r>
            <a:endParaRPr lang="en-US" dirty="0"/>
          </a:p>
          <a:p>
            <a:pPr marL="0" lvl="0" indent="0" algn="just" rtl="1">
              <a:lnSpc>
                <a:spcPct val="150000"/>
              </a:lnSpc>
              <a:buNone/>
            </a:pPr>
            <a:r>
              <a:rPr lang="ar-SA" b="1" dirty="0"/>
              <a:t>إذا كان مستوى الطاقة الفرعي الأخیر ممتلئ أو نصف ممتلئ فتمیل الذرة إلى الاستقرار نسبیا فیكون الالفة الالكترونیة أقل من المتوقع بالنسبة لمكانه في الدورة. ان نقص قوة جذب النواة للإلكترونات مما یصعب من اكتسابھا للإلكترونات وبذلك تتمیز الفلزات ذات لأحجام الكبیرة بصغر میلھا الإلكتروني.</a:t>
            </a:r>
            <a:endParaRPr lang="en-US" dirty="0"/>
          </a:p>
          <a:p>
            <a:endParaRPr lang="en-US" dirty="0"/>
          </a:p>
        </p:txBody>
      </p:sp>
      <p:sp>
        <p:nvSpPr>
          <p:cNvPr id="4" name="Slide Number Placeholder 3"/>
          <p:cNvSpPr>
            <a:spLocks noGrp="1"/>
          </p:cNvSpPr>
          <p:nvPr>
            <p:ph type="sldNum" sz="quarter" idx="12"/>
          </p:nvPr>
        </p:nvSpPr>
        <p:spPr/>
        <p:txBody>
          <a:bodyPr/>
          <a:lstStyle/>
          <a:p>
            <a:fld id="{2E92251D-4487-4E76-9248-417A0139330D}" type="slidenum">
              <a:rPr lang="en-US" smtClean="0"/>
              <a:t>23</a:t>
            </a:fld>
            <a:endParaRPr lang="en-US"/>
          </a:p>
        </p:txBody>
      </p:sp>
    </p:spTree>
    <p:extLst>
      <p:ext uri="{BB962C8B-B14F-4D97-AF65-F5344CB8AC3E}">
        <p14:creationId xmlns:p14="http://schemas.microsoft.com/office/powerpoint/2010/main" val="3341632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809804"/>
            <a:ext cx="9249228" cy="5828740"/>
          </a:xfrm>
        </p:spPr>
        <p:txBody>
          <a:bodyPr>
            <a:normAutofit/>
          </a:bodyPr>
          <a:lstStyle/>
          <a:p>
            <a:pPr marL="0" indent="0" algn="just" rtl="1">
              <a:lnSpc>
                <a:spcPct val="150000"/>
              </a:lnSpc>
              <a:buNone/>
            </a:pPr>
            <a:r>
              <a:rPr lang="ar-SA" b="1" dirty="0">
                <a:latin typeface="Times New Roman" panose="02020603050405020304" pitchFamily="18" charset="0"/>
                <a:cs typeface="Times New Roman" panose="02020603050405020304" pitchFamily="18" charset="0"/>
              </a:rPr>
              <a:t>عرف باولنك السالبیة الكھربائیة على انھا مقیاس لقدرة ذرة في جزیئة على جذب الالكترونات نحوھا فی اصرة كیمیائیة</a:t>
            </a:r>
            <a:endParaRPr lang="en-US" dirty="0">
              <a:latin typeface="Times New Roman" panose="02020603050405020304" pitchFamily="18" charset="0"/>
              <a:cs typeface="Times New Roman" panose="02020603050405020304" pitchFamily="18" charset="0"/>
            </a:endParaRPr>
          </a:p>
          <a:p>
            <a:pPr marL="0" indent="0" algn="just" rtl="1">
              <a:lnSpc>
                <a:spcPct val="150000"/>
              </a:lnSpc>
              <a:buNone/>
            </a:pPr>
            <a:r>
              <a:rPr lang="ar-SA" b="1" dirty="0">
                <a:latin typeface="Times New Roman" panose="02020603050405020304" pitchFamily="18" charset="0"/>
                <a:cs typeface="Times New Roman" panose="02020603050405020304" pitchFamily="18" charset="0"/>
              </a:rPr>
              <a:t>تعتمد نوعیة الاصرة المتكونة إعتمادا كبیرا على الفرق فى السالبیة الكھربیة بین الذرات  . وتقوم الذرات المتشابھة فى السالبیة الكھربیة بعضھا البعض والذى یرجع لما یسمى " مشاركة " وتكون اصرة تساھمیة . ولكن لو كان ھذا الفرق كبیر سینتقل الإلكترون إلى أحد الذرات وتتكون اصرة أیونیة . إضافة إلى ذلك فى حالة أن أحد الذرات تقوم بسحب الإلكترونات بقوة أكبر قلیلا من الأخرى فإنه تتكون اصرة تساھمیة قطبیة.</a:t>
            </a:r>
            <a:endParaRPr lang="en-US" dirty="0">
              <a:latin typeface="Times New Roman" panose="02020603050405020304" pitchFamily="18" charset="0"/>
              <a:cs typeface="Times New Roman" panose="02020603050405020304" pitchFamily="18" charset="0"/>
            </a:endParaRPr>
          </a:p>
          <a:p>
            <a:pPr marL="0" indent="0" algn="just" rtl="1">
              <a:lnSpc>
                <a:spcPct val="150000"/>
              </a:lnSpc>
              <a:buNone/>
            </a:pPr>
            <a:r>
              <a:rPr lang="ar-SA" b="1" dirty="0">
                <a:latin typeface="Times New Roman" panose="02020603050405020304" pitchFamily="18" charset="0"/>
                <a:cs typeface="Times New Roman" panose="02020603050405020304" pitchFamily="18" charset="0"/>
              </a:rPr>
              <a:t>یتم تحدید نوع الروابط الكیمیائیة بین الذرات حسب الفرق في السالبیة الكھربیة بین الذرات كما ھو موضح بالجدول.</a:t>
            </a:r>
            <a:endParaRPr lang="en-US" dirty="0">
              <a:latin typeface="Times New Roman" panose="02020603050405020304" pitchFamily="18" charset="0"/>
              <a:cs typeface="Times New Roman" panose="02020603050405020304" pitchFamily="18" charset="0"/>
            </a:endParaRPr>
          </a:p>
          <a:p>
            <a:pPr marL="0" indent="0" algn="just" rtl="1">
              <a:lnSpc>
                <a:spcPct val="150000"/>
              </a:lnSpc>
              <a:buNone/>
            </a:pPr>
            <a:r>
              <a:rPr lang="ar-SA" b="1" dirty="0">
                <a:latin typeface="Times New Roman" panose="02020603050405020304" pitchFamily="18" charset="0"/>
                <a:cs typeface="Times New Roman" panose="02020603050405020304" pitchFamily="18" charset="0"/>
              </a:rPr>
              <a:t>  تتغیر السالبیة الكھربائیة في الجدول الدوري كما یلي </a:t>
            </a:r>
            <a:endParaRPr lang="en-US" dirty="0">
              <a:latin typeface="Times New Roman" panose="02020603050405020304" pitchFamily="18" charset="0"/>
              <a:cs typeface="Times New Roman" panose="02020603050405020304" pitchFamily="18" charset="0"/>
            </a:endParaRPr>
          </a:p>
          <a:p>
            <a:pPr marL="0" lvl="0" indent="0" algn="just" rtl="1">
              <a:lnSpc>
                <a:spcPct val="150000"/>
              </a:lnSpc>
              <a:buNone/>
            </a:pPr>
            <a:r>
              <a:rPr lang="ar-SA" b="1" dirty="0">
                <a:latin typeface="Times New Roman" panose="02020603050405020304" pitchFamily="18" charset="0"/>
                <a:cs typeface="Times New Roman" panose="02020603050405020304" pitchFamily="18" charset="0"/>
              </a:rPr>
              <a:t>تزداد السالبیة الكھربائیة بازدیاد العدد الذري في الدورة الواحدة  </a:t>
            </a:r>
            <a:endParaRPr lang="en-US" dirty="0">
              <a:latin typeface="Times New Roman" panose="02020603050405020304" pitchFamily="18" charset="0"/>
              <a:cs typeface="Times New Roman" panose="02020603050405020304" pitchFamily="18" charset="0"/>
            </a:endParaRPr>
          </a:p>
          <a:p>
            <a:pPr marL="0" indent="0" algn="just" rtl="1">
              <a:lnSpc>
                <a:spcPct val="150000"/>
              </a:lnSpc>
              <a:buNone/>
            </a:pPr>
            <a:r>
              <a:rPr lang="ar-SA" b="1" dirty="0">
                <a:latin typeface="Times New Roman" panose="02020603050405020304" pitchFamily="18" charset="0"/>
                <a:cs typeface="Times New Roman" panose="02020603050405020304" pitchFamily="18" charset="0"/>
              </a:rPr>
              <a:t>تقل السالبیة الكھربائیة بازدیاد العدد الذري في المجموعة الواحدة</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2E92251D-4487-4E76-9248-417A0139330D}" type="slidenum">
              <a:rPr lang="en-US" smtClean="0"/>
              <a:t>24</a:t>
            </a:fld>
            <a:endParaRPr lang="en-US"/>
          </a:p>
        </p:txBody>
      </p:sp>
      <p:sp>
        <p:nvSpPr>
          <p:cNvPr id="5" name="Rectangle 4"/>
          <p:cNvSpPr/>
          <p:nvPr/>
        </p:nvSpPr>
        <p:spPr>
          <a:xfrm>
            <a:off x="8109888" y="409694"/>
            <a:ext cx="2037737" cy="400110"/>
          </a:xfrm>
          <a:prstGeom prst="rect">
            <a:avLst/>
          </a:prstGeom>
        </p:spPr>
        <p:txBody>
          <a:bodyPr wrap="none">
            <a:spAutoFit/>
          </a:bodyPr>
          <a:lstStyle/>
          <a:p>
            <a:pPr algn="r" rtl="1"/>
            <a:r>
              <a:rPr lang="ar-IQ" sz="2000" b="1" dirty="0" smtClean="0">
                <a:solidFill>
                  <a:srgbClr val="FFFF00"/>
                </a:solidFill>
                <a:ea typeface="Calibri" panose="020F0502020204030204" pitchFamily="34" charset="0"/>
                <a:cs typeface="Times New Roman" panose="02020603050405020304" pitchFamily="18" charset="0"/>
              </a:rPr>
              <a:t>4- </a:t>
            </a:r>
            <a:r>
              <a:rPr lang="ar-SA" sz="2000" b="1" dirty="0" smtClean="0">
                <a:solidFill>
                  <a:srgbClr val="FFFF00"/>
                </a:solidFill>
                <a:ea typeface="Calibri" panose="020F0502020204030204" pitchFamily="34" charset="0"/>
                <a:cs typeface="Times New Roman" panose="02020603050405020304" pitchFamily="18" charset="0"/>
              </a:rPr>
              <a:t>السالبية </a:t>
            </a:r>
            <a:r>
              <a:rPr lang="ar-SA" sz="2000" b="1" dirty="0">
                <a:solidFill>
                  <a:srgbClr val="FFFF00"/>
                </a:solidFill>
                <a:ea typeface="Calibri" panose="020F0502020204030204" pitchFamily="34" charset="0"/>
                <a:cs typeface="Times New Roman" panose="02020603050405020304" pitchFamily="18" charset="0"/>
              </a:rPr>
              <a:t>الكهربائية </a:t>
            </a:r>
            <a:endParaRPr lang="en-US" sz="2000" dirty="0">
              <a:solidFill>
                <a:srgbClr val="FFFF00"/>
              </a:solidFill>
            </a:endParaRPr>
          </a:p>
        </p:txBody>
      </p:sp>
    </p:spTree>
    <p:extLst>
      <p:ext uri="{BB962C8B-B14F-4D97-AF65-F5344CB8AC3E}">
        <p14:creationId xmlns:p14="http://schemas.microsoft.com/office/powerpoint/2010/main" val="3945057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928" y="411480"/>
            <a:ext cx="9785612" cy="6199632"/>
          </a:xfrm>
        </p:spPr>
        <p:txBody>
          <a:bodyPr>
            <a:normAutofit fontScale="92500"/>
          </a:bodyPr>
          <a:lstStyle/>
          <a:p>
            <a:pPr marL="0" indent="0" algn="just" rtl="1">
              <a:lnSpc>
                <a:spcPct val="150000"/>
              </a:lnSpc>
              <a:buNone/>
            </a:pPr>
            <a:r>
              <a:rPr lang="ar-SA" b="1" dirty="0">
                <a:latin typeface="Times New Roman" panose="02020603050405020304" pitchFamily="18" charset="0"/>
                <a:cs typeface="Times New Roman" panose="02020603050405020304" pitchFamily="18" charset="0"/>
              </a:rPr>
              <a:t> ملاحظات</a:t>
            </a:r>
            <a:endParaRPr lang="en-US" dirty="0">
              <a:latin typeface="Times New Roman" panose="02020603050405020304" pitchFamily="18" charset="0"/>
              <a:cs typeface="Times New Roman" panose="02020603050405020304" pitchFamily="18" charset="0"/>
            </a:endParaRPr>
          </a:p>
          <a:p>
            <a:pPr marL="0" lvl="0" indent="0" algn="just" rtl="1">
              <a:lnSpc>
                <a:spcPct val="150000"/>
              </a:lnSpc>
              <a:buNone/>
            </a:pPr>
            <a:r>
              <a:rPr lang="ar-SA" b="1" dirty="0">
                <a:latin typeface="Times New Roman" panose="02020603050405020304" pitchFamily="18" charset="0"/>
                <a:cs typeface="Times New Roman" panose="02020603050405020304" pitchFamily="18" charset="0"/>
              </a:rPr>
              <a:t>الفلور یعتبر أكبر العناصر سالبیة كھربیة </a:t>
            </a:r>
            <a:endParaRPr lang="en-US" dirty="0">
              <a:latin typeface="Times New Roman" panose="02020603050405020304" pitchFamily="18" charset="0"/>
              <a:cs typeface="Times New Roman" panose="02020603050405020304" pitchFamily="18" charset="0"/>
            </a:endParaRPr>
          </a:p>
          <a:p>
            <a:pPr marL="0" lvl="0" indent="0" algn="just" rtl="1">
              <a:lnSpc>
                <a:spcPct val="150000"/>
              </a:lnSpc>
              <a:buNone/>
            </a:pPr>
            <a:r>
              <a:rPr lang="ar-SA" b="1" dirty="0">
                <a:latin typeface="Times New Roman" panose="02020603050405020304" pitchFamily="18" charset="0"/>
                <a:cs typeface="Times New Roman" panose="02020603050405020304" pitchFamily="18" charset="0"/>
              </a:rPr>
              <a:t>الفرق فى السالبیة الكھربیة للعناصر له دور فى تحدید نوع الرابطة بین الذرات </a:t>
            </a:r>
            <a:endParaRPr lang="en-US" dirty="0">
              <a:latin typeface="Times New Roman" panose="02020603050405020304" pitchFamily="18" charset="0"/>
              <a:cs typeface="Times New Roman" panose="02020603050405020304" pitchFamily="18" charset="0"/>
            </a:endParaRPr>
          </a:p>
          <a:p>
            <a:pPr marL="0" lvl="0" indent="0" algn="just" rtl="1">
              <a:lnSpc>
                <a:spcPct val="150000"/>
              </a:lnSpc>
              <a:buNone/>
            </a:pPr>
            <a:r>
              <a:rPr lang="ar-SA" b="1" dirty="0">
                <a:latin typeface="Times New Roman" panose="02020603050405020304" pitchFamily="18" charset="0"/>
                <a:cs typeface="Times New Roman" panose="02020603050405020304" pitchFamily="18" charset="0"/>
              </a:rPr>
              <a:t>الفلزات لھا أقل سالبیة لكبر نصف قطرھا </a:t>
            </a:r>
            <a:endParaRPr lang="en-US" dirty="0">
              <a:latin typeface="Times New Roman" panose="02020603050405020304" pitchFamily="18" charset="0"/>
              <a:cs typeface="Times New Roman" panose="02020603050405020304" pitchFamily="18" charset="0"/>
            </a:endParaRPr>
          </a:p>
          <a:p>
            <a:pPr marL="0" lvl="0" indent="0" algn="just" rtl="1">
              <a:lnSpc>
                <a:spcPct val="150000"/>
              </a:lnSpc>
              <a:buNone/>
            </a:pPr>
            <a:r>
              <a:rPr lang="ar-SA" b="1" dirty="0">
                <a:latin typeface="Times New Roman" panose="02020603050405020304" pitchFamily="18" charset="0"/>
                <a:cs typeface="Times New Roman" panose="02020603050405020304" pitchFamily="18" charset="0"/>
              </a:rPr>
              <a:t>اللافلزات لھا أكبر سالبیة لصغر نصف قطرھا ً تكون الأعلى فى السالبیة </a:t>
            </a:r>
            <a:endParaRPr lang="en-US" dirty="0">
              <a:latin typeface="Times New Roman" panose="02020603050405020304" pitchFamily="18" charset="0"/>
              <a:cs typeface="Times New Roman" panose="02020603050405020304" pitchFamily="18" charset="0"/>
            </a:endParaRPr>
          </a:p>
          <a:p>
            <a:pPr marL="0" lvl="0" indent="0" algn="just" rtl="1">
              <a:lnSpc>
                <a:spcPct val="150000"/>
              </a:lnSpc>
              <a:buNone/>
            </a:pPr>
            <a:r>
              <a:rPr lang="ar-SA" b="1" dirty="0">
                <a:latin typeface="Times New Roman" panose="02020603050405020304" pitchFamily="18" charset="0"/>
                <a:cs typeface="Times New Roman" panose="02020603050405020304" pitchFamily="18" charset="0"/>
              </a:rPr>
              <a:t>تعتمد السالبیة الكھربیة على الحجم الذري فالذرة الأصغر حجما تكون الاعلى في السالبية الكهربية</a:t>
            </a:r>
            <a:endParaRPr lang="en-US" dirty="0">
              <a:latin typeface="Times New Roman" panose="02020603050405020304" pitchFamily="18" charset="0"/>
              <a:cs typeface="Times New Roman" panose="02020603050405020304" pitchFamily="18" charset="0"/>
            </a:endParaRPr>
          </a:p>
          <a:p>
            <a:pPr marL="0" lvl="0" indent="0" algn="just" rtl="1">
              <a:lnSpc>
                <a:spcPct val="150000"/>
              </a:lnSpc>
              <a:buNone/>
            </a:pPr>
            <a:r>
              <a:rPr lang="ar-SA" b="1" dirty="0">
                <a:latin typeface="Times New Roman" panose="02020603050405020304" pitchFamily="18" charset="0"/>
                <a:cs typeface="Times New Roman" panose="02020603050405020304" pitchFamily="18" charset="0"/>
              </a:rPr>
              <a:t>العناصر ذات السالبیة الكھربائیة الأعلى في الجدول الدوري ھي النیتروجین و الأكسجین و الھالوجینات(عناصر المجموعة </a:t>
            </a:r>
            <a:r>
              <a:rPr lang="en-US" b="1" dirty="0">
                <a:latin typeface="Times New Roman" panose="02020603050405020304" pitchFamily="18" charset="0"/>
                <a:cs typeface="Times New Roman" panose="02020603050405020304" pitchFamily="18" charset="0"/>
              </a:rPr>
              <a:t>(7</a:t>
            </a:r>
            <a:endParaRPr lang="en-US" dirty="0">
              <a:latin typeface="Times New Roman" panose="02020603050405020304" pitchFamily="18" charset="0"/>
              <a:cs typeface="Times New Roman" panose="02020603050405020304" pitchFamily="18" charset="0"/>
            </a:endParaRPr>
          </a:p>
          <a:p>
            <a:pPr marL="0" lvl="0" indent="0" algn="just" rtl="1">
              <a:lnSpc>
                <a:spcPct val="150000"/>
              </a:lnSpc>
              <a:buNone/>
            </a:pPr>
            <a:r>
              <a:rPr lang="ar-SA" b="1" dirty="0">
                <a:latin typeface="Times New Roman" panose="02020603050405020304" pitchFamily="18" charset="0"/>
                <a:cs typeface="Times New Roman" panose="02020603050405020304" pitchFamily="18" charset="0"/>
              </a:rPr>
              <a:t> العناصر ذات السالبیة الكھربائیة الأقل في الجدول الدوري ھي الفلزات القلویة (مجموعة 1) و الفلزات القلویة </a:t>
            </a:r>
            <a:r>
              <a:rPr lang="ar-SA" b="1" dirty="0" smtClean="0">
                <a:latin typeface="Times New Roman" panose="02020603050405020304" pitchFamily="18" charset="0"/>
                <a:cs typeface="Times New Roman" panose="02020603050405020304" pitchFamily="18" charset="0"/>
              </a:rPr>
              <a:t>الأرضیة</a:t>
            </a:r>
            <a:r>
              <a:rPr lang="ar-IQ" b="1" dirty="0" smtClean="0">
                <a:latin typeface="Times New Roman" panose="02020603050405020304" pitchFamily="18" charset="0"/>
                <a:cs typeface="Times New Roman" panose="02020603050405020304" pitchFamily="18" charset="0"/>
              </a:rPr>
              <a:t>          </a:t>
            </a:r>
            <a:r>
              <a:rPr lang="ar-SA" b="1" dirty="0" smtClean="0">
                <a:latin typeface="Times New Roman" panose="02020603050405020304" pitchFamily="18" charset="0"/>
                <a:cs typeface="Times New Roman" panose="02020603050405020304" pitchFamily="18" charset="0"/>
              </a:rPr>
              <a:t>( </a:t>
            </a:r>
            <a:r>
              <a:rPr lang="ar-SA" b="1" dirty="0">
                <a:latin typeface="Times New Roman" panose="02020603050405020304" pitchFamily="18" charset="0"/>
                <a:cs typeface="Times New Roman" panose="02020603050405020304" pitchFamily="18" charset="0"/>
              </a:rPr>
              <a:t>مجموعة </a:t>
            </a:r>
            <a:r>
              <a:rPr lang="fa-IR" b="1" dirty="0">
                <a:latin typeface="Times New Roman" panose="02020603050405020304" pitchFamily="18" charset="0"/>
                <a:cs typeface="Times New Roman" panose="02020603050405020304" pitchFamily="18" charset="0"/>
              </a:rPr>
              <a:t>2).</a:t>
            </a:r>
            <a:endParaRPr lang="en-US" dirty="0">
              <a:latin typeface="Times New Roman" panose="02020603050405020304" pitchFamily="18" charset="0"/>
              <a:cs typeface="Times New Roman" panose="02020603050405020304" pitchFamily="18" charset="0"/>
            </a:endParaRPr>
          </a:p>
          <a:p>
            <a:pPr marL="0" lvl="0" indent="0" algn="just" rtl="1">
              <a:lnSpc>
                <a:spcPct val="150000"/>
              </a:lnSpc>
              <a:buNone/>
            </a:pPr>
            <a:r>
              <a:rPr lang="ar-SA" b="1" dirty="0">
                <a:latin typeface="Times New Roman" panose="02020603050405020304" pitchFamily="18" charset="0"/>
                <a:cs typeface="Times New Roman" panose="02020603050405020304" pitchFamily="18" charset="0"/>
              </a:rPr>
              <a:t> الغازات النبیلة بعضھا لا یمكن تعیین السالبیة الكھربائیة له لأنه لا یكون مركبات</a:t>
            </a:r>
            <a:r>
              <a:rPr lang="ar-SA" b="1" dirty="0" smtClean="0">
                <a:latin typeface="Times New Roman" panose="02020603050405020304" pitchFamily="18" charset="0"/>
                <a:cs typeface="Times New Roman" panose="02020603050405020304" pitchFamily="18" charset="0"/>
              </a:rPr>
              <a:t>،</a:t>
            </a:r>
            <a:r>
              <a:rPr lang="ar-IQ" b="1" dirty="0" smtClean="0">
                <a:latin typeface="Times New Roman" panose="02020603050405020304" pitchFamily="18" charset="0"/>
                <a:cs typeface="Times New Roman" panose="02020603050405020304" pitchFamily="18" charset="0"/>
              </a:rPr>
              <a:t> </a:t>
            </a:r>
            <a:r>
              <a:rPr lang="ar-SA" b="1" dirty="0" smtClean="0">
                <a:latin typeface="Times New Roman" panose="02020603050405020304" pitchFamily="18" charset="0"/>
                <a:cs typeface="Times New Roman" panose="02020603050405020304" pitchFamily="18" charset="0"/>
              </a:rPr>
              <a:t>وعندما </a:t>
            </a:r>
            <a:r>
              <a:rPr lang="ar-SA" b="1" dirty="0">
                <a:latin typeface="Times New Roman" panose="02020603050405020304" pitchFamily="18" charset="0"/>
                <a:cs typeface="Times New Roman" panose="02020603050405020304" pitchFamily="18" charset="0"/>
              </a:rPr>
              <a:t>یكون ً و الغاز النبیل مركبات تكون سالبیته الكھربائیة عالیة </a:t>
            </a:r>
            <a:r>
              <a:rPr lang="ar-SA" b="1" dirty="0" smtClean="0">
                <a:latin typeface="Times New Roman" panose="02020603050405020304" pitchFamily="18" charset="0"/>
                <a:cs typeface="Times New Roman" panose="02020603050405020304" pitchFamily="18" charset="0"/>
              </a:rPr>
              <a:t>جدا</a:t>
            </a:r>
            <a:r>
              <a:rPr lang="ar-IQ" b="1" dirty="0" smtClean="0">
                <a:latin typeface="Times New Roman" panose="02020603050405020304" pitchFamily="18" charset="0"/>
                <a:cs typeface="Times New Roman" panose="02020603050405020304" pitchFamily="18" charset="0"/>
              </a:rPr>
              <a:t>ً</a:t>
            </a:r>
            <a:r>
              <a:rPr lang="ar-SA" b="1" dirty="0" smtClean="0">
                <a:latin typeface="Times New Roman" panose="02020603050405020304" pitchFamily="18" charset="0"/>
                <a:cs typeface="Times New Roman" panose="02020603050405020304" pitchFamily="18" charset="0"/>
              </a:rPr>
              <a:t> </a:t>
            </a:r>
            <a:r>
              <a:rPr lang="ar-SA" b="1" dirty="0">
                <a:latin typeface="Times New Roman" panose="02020603050405020304" pitchFamily="18" charset="0"/>
                <a:cs typeface="Times New Roman" panose="02020603050405020304" pitchFamily="18" charset="0"/>
              </a:rPr>
              <a:t>ومشابھة لقیمة السالبیة الكھربائیة للھالوجینات.</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2E92251D-4487-4E76-9248-417A0139330D}" type="slidenum">
              <a:rPr lang="en-US" smtClean="0"/>
              <a:t>25</a:t>
            </a:fld>
            <a:endParaRPr lang="en-US"/>
          </a:p>
        </p:txBody>
      </p:sp>
    </p:spTree>
    <p:extLst>
      <p:ext uri="{BB962C8B-B14F-4D97-AF65-F5344CB8AC3E}">
        <p14:creationId xmlns:p14="http://schemas.microsoft.com/office/powerpoint/2010/main" val="1071900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E92251D-4487-4E76-9248-417A0139330D}" type="slidenum">
              <a:rPr lang="en-US" smtClean="0"/>
              <a:t>26</a:t>
            </a:fld>
            <a:endParaRPr lang="en-US"/>
          </a:p>
        </p:txBody>
      </p:sp>
      <p:sp>
        <p:nvSpPr>
          <p:cNvPr id="5" name="Rectangle 4"/>
          <p:cNvSpPr/>
          <p:nvPr/>
        </p:nvSpPr>
        <p:spPr>
          <a:xfrm>
            <a:off x="886968" y="293783"/>
            <a:ext cx="9390888" cy="6446188"/>
          </a:xfrm>
          <a:prstGeom prst="rect">
            <a:avLst/>
          </a:prstGeom>
        </p:spPr>
        <p:txBody>
          <a:bodyPr wrap="square">
            <a:spAutoFit/>
          </a:bodyPr>
          <a:lstStyle/>
          <a:p>
            <a:pPr algn="r" rtl="1">
              <a:lnSpc>
                <a:spcPct val="107000"/>
              </a:lnSpc>
              <a:spcAft>
                <a:spcPts val="800"/>
              </a:spcAft>
            </a:pPr>
            <a:r>
              <a:rPr lang="ar-SA" sz="2000" b="1" u="sng" dirty="0">
                <a:latin typeface="Times New Roman" panose="02020603050405020304" pitchFamily="18" charset="0"/>
                <a:ea typeface="Calibri" panose="020F0502020204030204" pitchFamily="34" charset="0"/>
                <a:cs typeface="Times New Roman" panose="02020603050405020304" pitchFamily="18" charset="0"/>
              </a:rPr>
              <a:t>الخواص الحامضیة والقاعدیة لاكاسید العناصر</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r" rtl="1">
              <a:lnSpc>
                <a:spcPct val="107000"/>
              </a:lnSpc>
              <a:spcAft>
                <a:spcPts val="800"/>
              </a:spcAft>
            </a:pPr>
            <a:r>
              <a:rPr lang="ar-SA" sz="2000" b="1" u="sng" dirty="0">
                <a:latin typeface="Times New Roman" panose="02020603050405020304" pitchFamily="18" charset="0"/>
                <a:ea typeface="Calibri" panose="020F0502020204030204" pitchFamily="34" charset="0"/>
                <a:cs typeface="Times New Roman" panose="02020603050405020304" pitchFamily="18" charset="0"/>
              </a:rPr>
              <a:t>انواع الاكاسيد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r" rtl="1">
              <a:lnSpc>
                <a:spcPct val="107000"/>
              </a:lnSpc>
              <a:spcBef>
                <a:spcPts val="0"/>
              </a:spcBef>
              <a:spcAft>
                <a:spcPts val="800"/>
              </a:spcAft>
              <a:buFont typeface="+mj-lt"/>
              <a:buAutoNum type="arabicPeriod"/>
            </a:pPr>
            <a:r>
              <a:rPr lang="ar-SA" sz="2000" b="1" dirty="0">
                <a:latin typeface="Times New Roman" panose="02020603050405020304" pitchFamily="18" charset="0"/>
                <a:ea typeface="Calibri" panose="020F0502020204030204" pitchFamily="34" charset="0"/>
                <a:cs typeface="Times New Roman" panose="02020603050405020304" pitchFamily="18" charset="0"/>
              </a:rPr>
              <a:t>الاكاسيد الفلزية = الاكاسيد القاعدية</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r" rtl="1">
              <a:lnSpc>
                <a:spcPct val="107000"/>
              </a:lnSpc>
              <a:spcAft>
                <a:spcPts val="800"/>
              </a:spcAft>
            </a:pPr>
            <a:r>
              <a:rPr lang="ar-SA" sz="2000" b="1" dirty="0">
                <a:latin typeface="Times New Roman" panose="02020603050405020304" pitchFamily="18" charset="0"/>
                <a:ea typeface="Calibri" panose="020F0502020204030204" pitchFamily="34" charset="0"/>
                <a:cs typeface="Times New Roman" panose="02020603050405020304" pitchFamily="18" charset="0"/>
              </a:rPr>
              <a:t>ھي </a:t>
            </a:r>
            <a:r>
              <a:rPr lang="ar-SA" sz="2000" b="1" dirty="0" smtClean="0">
                <a:latin typeface="Times New Roman" panose="02020603050405020304" pitchFamily="18" charset="0"/>
                <a:ea typeface="Calibri" panose="020F0502020204030204" pitchFamily="34" charset="0"/>
                <a:cs typeface="Times New Roman" panose="02020603050405020304" pitchFamily="18" charset="0"/>
              </a:rPr>
              <a:t>أكاسید</a:t>
            </a:r>
            <a:r>
              <a:rPr lang="ar-IQ" sz="2000" b="1" dirty="0" smtClean="0">
                <a:latin typeface="Times New Roman" panose="02020603050405020304" pitchFamily="18" charset="0"/>
                <a:ea typeface="Calibri" panose="020F0502020204030204" pitchFamily="34" charset="0"/>
                <a:cs typeface="Times New Roman" panose="02020603050405020304" pitchFamily="18" charset="0"/>
              </a:rPr>
              <a:t> </a:t>
            </a:r>
            <a:r>
              <a:rPr lang="ar-SA" sz="2000" b="1" dirty="0" smtClean="0">
                <a:latin typeface="Times New Roman" panose="02020603050405020304" pitchFamily="18" charset="0"/>
                <a:ea typeface="Calibri" panose="020F0502020204030204" pitchFamily="34" charset="0"/>
                <a:cs typeface="Times New Roman" panose="02020603050405020304" pitchFamily="18" charset="0"/>
              </a:rPr>
              <a:t>الفلزات </a:t>
            </a:r>
            <a:r>
              <a:rPr lang="ar-SA" sz="2000" b="1" dirty="0">
                <a:latin typeface="Times New Roman" panose="02020603050405020304" pitchFamily="18" charset="0"/>
                <a:ea typeface="Calibri" panose="020F0502020204030204" pitchFamily="34" charset="0"/>
                <a:cs typeface="Times New Roman" panose="02020603050405020304" pitchFamily="18" charset="0"/>
              </a:rPr>
              <a:t>وعندما تذوب في الماء وتكون محالیل قاعدیة</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Na</a:t>
            </a:r>
            <a:r>
              <a:rPr lang="en-US" sz="2000" b="1"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000" b="1" dirty="0">
                <a:latin typeface="Times New Roman" panose="02020603050405020304" pitchFamily="18" charset="0"/>
                <a:ea typeface="Calibri" panose="020F0502020204030204" pitchFamily="34" charset="0"/>
                <a:cs typeface="Times New Roman" panose="02020603050405020304" pitchFamily="18" charset="0"/>
              </a:rPr>
              <a:t>O + H</a:t>
            </a:r>
            <a:r>
              <a:rPr lang="en-US" sz="2000" b="1"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000" b="1" dirty="0">
                <a:latin typeface="Times New Roman" panose="02020603050405020304" pitchFamily="18" charset="0"/>
                <a:ea typeface="Calibri" panose="020F0502020204030204" pitchFamily="34" charset="0"/>
                <a:cs typeface="Times New Roman" panose="02020603050405020304" pitchFamily="18" charset="0"/>
              </a:rPr>
              <a:t>O -----&gt; 2NaOH</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b="1" dirty="0" err="1">
                <a:latin typeface="Times New Roman" panose="02020603050405020304" pitchFamily="18" charset="0"/>
                <a:ea typeface="Calibri" panose="020F0502020204030204" pitchFamily="34" charset="0"/>
                <a:cs typeface="Times New Roman" panose="02020603050405020304" pitchFamily="18" charset="0"/>
              </a:rPr>
              <a:t>MgO</a:t>
            </a:r>
            <a:r>
              <a:rPr lang="en-US" sz="2000" b="1" dirty="0">
                <a:latin typeface="Times New Roman" panose="02020603050405020304" pitchFamily="18" charset="0"/>
                <a:ea typeface="Calibri" panose="020F0502020204030204" pitchFamily="34" charset="0"/>
                <a:cs typeface="Times New Roman" panose="02020603050405020304" pitchFamily="18" charset="0"/>
              </a:rPr>
              <a:t> + H</a:t>
            </a:r>
            <a:r>
              <a:rPr lang="en-US" sz="2000" b="1"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000" b="1" dirty="0">
                <a:latin typeface="Times New Roman" panose="02020603050405020304" pitchFamily="18" charset="0"/>
                <a:ea typeface="Calibri" panose="020F0502020204030204" pitchFamily="34" charset="0"/>
                <a:cs typeface="Times New Roman" panose="02020603050405020304" pitchFamily="18" charset="0"/>
              </a:rPr>
              <a:t>O ----&gt; Mg(OH)</a:t>
            </a:r>
            <a:r>
              <a:rPr lang="en-US" sz="2000" b="1" baseline="-25000" dirty="0">
                <a:latin typeface="Times New Roman" panose="02020603050405020304" pitchFamily="18" charset="0"/>
                <a:ea typeface="Calibri" panose="020F0502020204030204" pitchFamily="34" charset="0"/>
                <a:cs typeface="Times New Roman" panose="02020603050405020304" pitchFamily="18" charset="0"/>
              </a:rPr>
              <a:t>2</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ar-SA" sz="2000" b="1" dirty="0">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r" rtl="1">
              <a:lnSpc>
                <a:spcPct val="107000"/>
              </a:lnSpc>
              <a:spcBef>
                <a:spcPts val="0"/>
              </a:spcBef>
              <a:spcAft>
                <a:spcPts val="800"/>
              </a:spcAft>
              <a:buFont typeface="+mj-lt"/>
              <a:buAutoNum type="arabicPeriod"/>
            </a:pPr>
            <a:r>
              <a:rPr lang="ar-SA" sz="2000" b="1" dirty="0">
                <a:latin typeface="Times New Roman" panose="02020603050405020304" pitchFamily="18" charset="0"/>
                <a:ea typeface="Calibri" panose="020F0502020204030204" pitchFamily="34" charset="0"/>
                <a:cs typeface="Times New Roman" panose="02020603050405020304" pitchFamily="18" charset="0"/>
              </a:rPr>
              <a:t>الاكاسيد الحامضية</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r" rtl="1">
              <a:lnSpc>
                <a:spcPct val="107000"/>
              </a:lnSpc>
              <a:spcAft>
                <a:spcPts val="800"/>
              </a:spcAft>
            </a:pPr>
            <a:r>
              <a:rPr lang="ar-SA" sz="2000" b="1" dirty="0">
                <a:latin typeface="Times New Roman" panose="02020603050405020304" pitchFamily="18" charset="0"/>
                <a:ea typeface="Calibri" panose="020F0502020204030204" pitchFamily="34" charset="0"/>
                <a:cs typeface="Times New Roman" panose="02020603050405020304" pitchFamily="18" charset="0"/>
              </a:rPr>
              <a:t>تذوب أكاسید اللافلزات في الماء وتكون محالیلأ حماضیة</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SO</a:t>
            </a:r>
            <a:r>
              <a:rPr lang="en-US" sz="2000" b="1"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000" b="1" dirty="0">
                <a:latin typeface="Times New Roman" panose="02020603050405020304" pitchFamily="18" charset="0"/>
                <a:ea typeface="Calibri" panose="020F0502020204030204" pitchFamily="34" charset="0"/>
                <a:cs typeface="Times New Roman" panose="02020603050405020304" pitchFamily="18" charset="0"/>
              </a:rPr>
              <a:t> + H</a:t>
            </a:r>
            <a:r>
              <a:rPr lang="en-US" sz="2000" b="1"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000" b="1" dirty="0">
                <a:latin typeface="Times New Roman" panose="02020603050405020304" pitchFamily="18" charset="0"/>
                <a:ea typeface="Calibri" panose="020F0502020204030204" pitchFamily="34" charset="0"/>
                <a:cs typeface="Times New Roman" panose="02020603050405020304" pitchFamily="18" charset="0"/>
              </a:rPr>
              <a:t>O ---&gt; H</a:t>
            </a:r>
            <a:r>
              <a:rPr lang="en-US" sz="2000" b="1"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000" b="1" dirty="0">
                <a:latin typeface="Times New Roman" panose="02020603050405020304" pitchFamily="18" charset="0"/>
                <a:ea typeface="Calibri" panose="020F0502020204030204" pitchFamily="34" charset="0"/>
                <a:cs typeface="Times New Roman" panose="02020603050405020304" pitchFamily="18" charset="0"/>
              </a:rPr>
              <a:t>SO</a:t>
            </a:r>
            <a:r>
              <a:rPr lang="en-US" sz="2000" b="1" baseline="-25000" dirty="0">
                <a:latin typeface="Times New Roman" panose="02020603050405020304" pitchFamily="18" charset="0"/>
                <a:ea typeface="Calibri" panose="020F0502020204030204" pitchFamily="34" charset="0"/>
                <a:cs typeface="Times New Roman" panose="02020603050405020304" pitchFamily="18" charset="0"/>
              </a:rPr>
              <a:t>3</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CO</a:t>
            </a:r>
            <a:r>
              <a:rPr lang="en-US" sz="2000" b="1"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000" b="1" dirty="0">
                <a:latin typeface="Times New Roman" panose="02020603050405020304" pitchFamily="18" charset="0"/>
                <a:ea typeface="Calibri" panose="020F0502020204030204" pitchFamily="34" charset="0"/>
                <a:cs typeface="Times New Roman" panose="02020603050405020304" pitchFamily="18" charset="0"/>
              </a:rPr>
              <a:t> + H</a:t>
            </a:r>
            <a:r>
              <a:rPr lang="en-US" sz="2000" b="1"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000" b="1" dirty="0">
                <a:latin typeface="Times New Roman" panose="02020603050405020304" pitchFamily="18" charset="0"/>
                <a:ea typeface="Calibri" panose="020F0502020204030204" pitchFamily="34" charset="0"/>
                <a:cs typeface="Times New Roman" panose="02020603050405020304" pitchFamily="18" charset="0"/>
              </a:rPr>
              <a:t>O ------&gt; H</a:t>
            </a:r>
            <a:r>
              <a:rPr lang="en-US" sz="2000" b="1"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000" b="1" dirty="0">
                <a:latin typeface="Times New Roman" panose="02020603050405020304" pitchFamily="18" charset="0"/>
                <a:ea typeface="Calibri" panose="020F0502020204030204" pitchFamily="34" charset="0"/>
                <a:cs typeface="Times New Roman" panose="02020603050405020304" pitchFamily="18" charset="0"/>
              </a:rPr>
              <a:t>CO</a:t>
            </a:r>
            <a:r>
              <a:rPr lang="en-US" sz="2000" b="1" baseline="-25000" dirty="0">
                <a:latin typeface="Times New Roman" panose="02020603050405020304" pitchFamily="18" charset="0"/>
                <a:ea typeface="Calibri" panose="020F0502020204030204" pitchFamily="34" charset="0"/>
                <a:cs typeface="Times New Roman" panose="02020603050405020304" pitchFamily="18" charset="0"/>
              </a:rPr>
              <a:t>3</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P</a:t>
            </a:r>
            <a:r>
              <a:rPr lang="en-US" sz="2000" b="1"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000" b="1" dirty="0">
                <a:latin typeface="Times New Roman" panose="02020603050405020304" pitchFamily="18" charset="0"/>
                <a:ea typeface="Calibri" panose="020F0502020204030204" pitchFamily="34" charset="0"/>
                <a:cs typeface="Times New Roman" panose="02020603050405020304" pitchFamily="18" charset="0"/>
              </a:rPr>
              <a:t>O</a:t>
            </a:r>
            <a:r>
              <a:rPr lang="en-US" sz="2000" b="1" baseline="-25000" dirty="0">
                <a:latin typeface="Times New Roman" panose="02020603050405020304" pitchFamily="18" charset="0"/>
                <a:ea typeface="Calibri" panose="020F0502020204030204" pitchFamily="34" charset="0"/>
                <a:cs typeface="Times New Roman" panose="02020603050405020304" pitchFamily="18" charset="0"/>
              </a:rPr>
              <a:t>5</a:t>
            </a:r>
            <a:r>
              <a:rPr lang="en-US" sz="2000" b="1" dirty="0">
                <a:latin typeface="Times New Roman" panose="02020603050405020304" pitchFamily="18" charset="0"/>
                <a:ea typeface="Calibri" panose="020F0502020204030204" pitchFamily="34" charset="0"/>
                <a:cs typeface="Times New Roman" panose="02020603050405020304" pitchFamily="18" charset="0"/>
              </a:rPr>
              <a:t> + 3H</a:t>
            </a:r>
            <a:r>
              <a:rPr lang="en-US" sz="2000" b="1"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000" b="1" dirty="0">
                <a:latin typeface="Times New Roman" panose="02020603050405020304" pitchFamily="18" charset="0"/>
                <a:ea typeface="Calibri" panose="020F0502020204030204" pitchFamily="34" charset="0"/>
                <a:cs typeface="Times New Roman" panose="02020603050405020304" pitchFamily="18" charset="0"/>
              </a:rPr>
              <a:t>O-----&gt; 2H</a:t>
            </a:r>
            <a:r>
              <a:rPr lang="en-US" sz="2000" b="1" baseline="-25000" dirty="0">
                <a:latin typeface="Times New Roman" panose="02020603050405020304" pitchFamily="18" charset="0"/>
                <a:ea typeface="Calibri" panose="020F0502020204030204" pitchFamily="34" charset="0"/>
                <a:cs typeface="Times New Roman" panose="02020603050405020304" pitchFamily="18" charset="0"/>
              </a:rPr>
              <a:t>3</a:t>
            </a:r>
            <a:r>
              <a:rPr lang="en-US" sz="2000" b="1" dirty="0">
                <a:latin typeface="Times New Roman" panose="02020603050405020304" pitchFamily="18" charset="0"/>
                <a:ea typeface="Calibri" panose="020F0502020204030204" pitchFamily="34" charset="0"/>
                <a:cs typeface="Times New Roman" panose="02020603050405020304" pitchFamily="18" charset="0"/>
              </a:rPr>
              <a:t>PO</a:t>
            </a:r>
            <a:r>
              <a:rPr lang="en-US" sz="2000" b="1" baseline="-25000" dirty="0">
                <a:latin typeface="Times New Roman" panose="02020603050405020304" pitchFamily="18" charset="0"/>
                <a:ea typeface="Calibri" panose="020F0502020204030204" pitchFamily="34" charset="0"/>
                <a:cs typeface="Times New Roman" panose="02020603050405020304" pitchFamily="18" charset="0"/>
              </a:rPr>
              <a:t>4</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r" rtl="1">
              <a:lnSpc>
                <a:spcPct val="107000"/>
              </a:lnSpc>
              <a:spcBef>
                <a:spcPts val="0"/>
              </a:spcBef>
              <a:spcAft>
                <a:spcPts val="800"/>
              </a:spcAft>
              <a:buFont typeface="+mj-lt"/>
              <a:buAutoNum type="arabicPeriod"/>
            </a:pPr>
            <a:r>
              <a:rPr lang="ar-SA" sz="2000" b="1" dirty="0">
                <a:latin typeface="Times New Roman" panose="02020603050405020304" pitchFamily="18" charset="0"/>
                <a:ea typeface="Calibri" panose="020F0502020204030204" pitchFamily="34" charset="0"/>
                <a:cs typeface="Times New Roman" panose="02020603050405020304" pitchFamily="18" charset="0"/>
              </a:rPr>
              <a:t>الأكاسید االامفوتیریة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r" rtl="1">
              <a:lnSpc>
                <a:spcPct val="107000"/>
              </a:lnSpc>
              <a:spcAft>
                <a:spcPts val="800"/>
              </a:spcAft>
            </a:pPr>
            <a:r>
              <a:rPr lang="ar-SA" sz="2000" b="1" dirty="0">
                <a:latin typeface="Times New Roman" panose="02020603050405020304" pitchFamily="18" charset="0"/>
                <a:ea typeface="Calibri" panose="020F0502020204030204" pitchFamily="34" charset="0"/>
                <a:cs typeface="Times New Roman" panose="02020603050405020304" pitchFamily="18" charset="0"/>
              </a:rPr>
              <a:t>ھي أكاسید تتفاعل مع الأحماض أو القلویات لتعطي ملحا وماء مثل أكسید الألومنیوم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ZnO - Al</a:t>
            </a:r>
            <a:r>
              <a:rPr lang="en-US" sz="2000" b="1"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000" b="1" dirty="0">
                <a:latin typeface="Times New Roman" panose="02020603050405020304" pitchFamily="18" charset="0"/>
                <a:ea typeface="Calibri" panose="020F0502020204030204" pitchFamily="34" charset="0"/>
                <a:cs typeface="Times New Roman" panose="02020603050405020304" pitchFamily="18" charset="0"/>
              </a:rPr>
              <a:t>O</a:t>
            </a:r>
            <a:r>
              <a:rPr lang="en-US" sz="2000" b="1" baseline="-25000" dirty="0">
                <a:latin typeface="Times New Roman" panose="02020603050405020304" pitchFamily="18" charset="0"/>
                <a:ea typeface="Calibri" panose="020F0502020204030204" pitchFamily="34" charset="0"/>
                <a:cs typeface="Times New Roman" panose="02020603050405020304" pitchFamily="18" charset="0"/>
              </a:rPr>
              <a:t>3</a:t>
            </a:r>
            <a:r>
              <a:rPr lang="ar-SA" sz="2000" b="1" dirty="0">
                <a:latin typeface="Times New Roman" panose="02020603050405020304" pitchFamily="18" charset="0"/>
                <a:ea typeface="Calibri" panose="020F0502020204030204" pitchFamily="34" charset="0"/>
                <a:cs typeface="Times New Roman" panose="02020603050405020304" pitchFamily="18" charset="0"/>
              </a:rPr>
              <a:t>-</a:t>
            </a:r>
            <a:r>
              <a:rPr lang="en-US" sz="2000" b="1" dirty="0">
                <a:latin typeface="Times New Roman" panose="02020603050405020304" pitchFamily="18" charset="0"/>
                <a:ea typeface="Calibri" panose="020F0502020204030204" pitchFamily="34" charset="0"/>
                <a:cs typeface="Times New Roman" panose="02020603050405020304" pitchFamily="18" charset="0"/>
              </a:rPr>
              <a:t> Sb</a:t>
            </a:r>
            <a:r>
              <a:rPr lang="en-US" sz="2000" b="1"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000" b="1" dirty="0">
                <a:latin typeface="Times New Roman" panose="02020603050405020304" pitchFamily="18" charset="0"/>
                <a:ea typeface="Calibri" panose="020F0502020204030204" pitchFamily="34" charset="0"/>
                <a:cs typeface="Times New Roman" panose="02020603050405020304" pitchFamily="18" charset="0"/>
              </a:rPr>
              <a:t>O</a:t>
            </a:r>
            <a:r>
              <a:rPr lang="en-US" sz="2000" b="1" baseline="-25000" dirty="0">
                <a:latin typeface="Times New Roman" panose="02020603050405020304" pitchFamily="18" charset="0"/>
                <a:ea typeface="Calibri" panose="020F0502020204030204" pitchFamily="34" charset="0"/>
                <a:cs typeface="Times New Roman" panose="02020603050405020304" pitchFamily="18" charset="0"/>
              </a:rPr>
              <a:t>3</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9605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384048"/>
            <a:ext cx="8946541" cy="6263640"/>
          </a:xfrm>
        </p:spPr>
        <p:txBody>
          <a:bodyPr>
            <a:normAutofit/>
          </a:bodyPr>
          <a:lstStyle/>
          <a:p>
            <a:pPr marL="0" indent="0" algn="r" rtl="1">
              <a:buNone/>
            </a:pPr>
            <a:r>
              <a:rPr lang="en-US" b="1" dirty="0"/>
              <a:t> </a:t>
            </a:r>
            <a:r>
              <a:rPr lang="ar-SA" b="1" dirty="0" smtClean="0"/>
              <a:t>5- </a:t>
            </a:r>
            <a:r>
              <a:rPr lang="ar-SA" b="1" dirty="0"/>
              <a:t>زمرة البورون والالمنيوم</a:t>
            </a:r>
            <a:endParaRPr lang="en-US" dirty="0"/>
          </a:p>
          <a:p>
            <a:pPr algn="r" rtl="1">
              <a:buFont typeface="Wingdings" panose="05000000000000000000" pitchFamily="2" charset="2"/>
              <a:buChar char="§"/>
            </a:pPr>
            <a:r>
              <a:rPr lang="ar-SA" b="1" dirty="0"/>
              <a:t>مقدمة تحضيرها وصفاتها الهاليدات الاوكسيدات الشب الهيدريدات المعقدات - المركبات النتروجينية للبورون</a:t>
            </a:r>
            <a:endParaRPr lang="en-US" dirty="0"/>
          </a:p>
          <a:p>
            <a:pPr marL="0" indent="0" algn="r" rtl="1">
              <a:buNone/>
            </a:pPr>
            <a:r>
              <a:rPr lang="ar-SA" b="1" dirty="0"/>
              <a:t>6- زمرة الكاربون والسيليكون</a:t>
            </a:r>
            <a:endParaRPr lang="en-US" dirty="0"/>
          </a:p>
          <a:p>
            <a:pPr algn="r" rtl="1">
              <a:buFont typeface="Wingdings" panose="05000000000000000000" pitchFamily="2" charset="2"/>
              <a:buChar char="§"/>
            </a:pPr>
            <a:r>
              <a:rPr lang="ar-SA" b="1" dirty="0"/>
              <a:t>العناصر وصفاتها الهاليدات الكاربيدات الاوكسيدات التهجين عناصر الجرمانيوم والقصدير والرصاص صفاتها وتحضيرها واهم المركبات والاستعمالات</a:t>
            </a:r>
            <a:r>
              <a:rPr lang="en-US" b="1" dirty="0"/>
              <a:t> . </a:t>
            </a:r>
            <a:endParaRPr lang="en-US" dirty="0"/>
          </a:p>
          <a:p>
            <a:pPr marL="0" indent="0" algn="r" rtl="1">
              <a:buNone/>
            </a:pPr>
            <a:r>
              <a:rPr lang="ar-SA" b="1" dirty="0"/>
              <a:t>7- زمرة الاوكسجين والكبريت</a:t>
            </a:r>
            <a:r>
              <a:rPr lang="en-US" b="1" dirty="0"/>
              <a:t> ) </a:t>
            </a:r>
            <a:r>
              <a:rPr lang="ar-SA" b="1" dirty="0"/>
              <a:t>الجالكوجينات</a:t>
            </a:r>
            <a:r>
              <a:rPr lang="en-US" b="1" dirty="0"/>
              <a:t> (</a:t>
            </a:r>
            <a:endParaRPr lang="en-US" dirty="0"/>
          </a:p>
          <a:p>
            <a:pPr algn="r" rtl="1">
              <a:buFont typeface="Wingdings" panose="05000000000000000000" pitchFamily="2" charset="2"/>
              <a:buChar char="§"/>
            </a:pPr>
            <a:r>
              <a:rPr lang="ar-SA" b="1" dirty="0"/>
              <a:t>صفات العناصر و وجودها وطرق الحصول عليها اهم مركباتها الاوكسيدات والبريروكسيدات و فوق الاوكسيد</a:t>
            </a:r>
            <a:r>
              <a:rPr lang="en-US" b="1" dirty="0"/>
              <a:t> .</a:t>
            </a:r>
            <a:endParaRPr lang="en-US" dirty="0"/>
          </a:p>
          <a:p>
            <a:pPr marL="0" indent="0" algn="r" rtl="1">
              <a:buNone/>
            </a:pPr>
            <a:r>
              <a:rPr lang="ar-SA" b="1" dirty="0"/>
              <a:t>8- زمرة الهالوجينات</a:t>
            </a:r>
            <a:endParaRPr lang="en-US" dirty="0"/>
          </a:p>
          <a:p>
            <a:pPr algn="r" rtl="1">
              <a:buFont typeface="Wingdings" panose="05000000000000000000" pitchFamily="2" charset="2"/>
              <a:buChar char="§"/>
            </a:pPr>
            <a:r>
              <a:rPr lang="ar-SA" b="1" dirty="0"/>
              <a:t>مقدمة وجودها طرق فصلها صفاتها الحوامض الهالوجينية والاوكسي هالوجينية</a:t>
            </a:r>
            <a:r>
              <a:rPr lang="en-US" b="1" dirty="0"/>
              <a:t> –</a:t>
            </a:r>
            <a:r>
              <a:rPr lang="ar-SA" b="1" dirty="0"/>
              <a:t>مركباتها</a:t>
            </a:r>
            <a:endParaRPr lang="en-US" dirty="0"/>
          </a:p>
          <a:p>
            <a:pPr marL="0" indent="0" algn="r" rtl="1">
              <a:buNone/>
            </a:pPr>
            <a:r>
              <a:rPr lang="ar-SA" b="1" dirty="0"/>
              <a:t>9- زمرة الغازات النبيلة</a:t>
            </a:r>
            <a:endParaRPr lang="en-US" dirty="0"/>
          </a:p>
          <a:p>
            <a:pPr algn="r" rtl="1">
              <a:buFont typeface="Wingdings" panose="05000000000000000000" pitchFamily="2" charset="2"/>
              <a:buChar char="§"/>
            </a:pPr>
            <a:r>
              <a:rPr lang="ar-SA" b="1" dirty="0"/>
              <a:t>الصفات العامة مركباتها استخدماتها </a:t>
            </a:r>
            <a:endParaRPr lang="en-US" dirty="0"/>
          </a:p>
          <a:p>
            <a:pPr marL="0" indent="0" algn="r" rtl="1">
              <a:buNone/>
            </a:pPr>
            <a:r>
              <a:rPr lang="ar-SA" b="1" dirty="0"/>
              <a:t>10- التماثل</a:t>
            </a:r>
            <a:endParaRPr lang="en-US" dirty="0"/>
          </a:p>
          <a:p>
            <a:pPr algn="r" rtl="1">
              <a:buFont typeface="Wingdings" panose="05000000000000000000" pitchFamily="2" charset="2"/>
              <a:buChar char="§"/>
            </a:pPr>
            <a:r>
              <a:rPr lang="ar-SA" b="1" dirty="0"/>
              <a:t>اهمية التماثل في الكيمياء عمليات التماثل امثلة</a:t>
            </a:r>
            <a:endParaRPr lang="en-US" dirty="0"/>
          </a:p>
          <a:p>
            <a:pPr algn="r">
              <a:buFont typeface="Wingdings" panose="05000000000000000000" pitchFamily="2" charset="2"/>
              <a:buChar char="§"/>
            </a:pPr>
            <a:endParaRPr lang="en-US" dirty="0"/>
          </a:p>
        </p:txBody>
      </p:sp>
      <p:sp>
        <p:nvSpPr>
          <p:cNvPr id="4" name="Slide Number Placeholder 3"/>
          <p:cNvSpPr>
            <a:spLocks noGrp="1"/>
          </p:cNvSpPr>
          <p:nvPr>
            <p:ph type="sldNum" sz="quarter" idx="12"/>
          </p:nvPr>
        </p:nvSpPr>
        <p:spPr/>
        <p:txBody>
          <a:bodyPr/>
          <a:lstStyle/>
          <a:p>
            <a:fld id="{2E92251D-4487-4E76-9248-417A0139330D}" type="slidenum">
              <a:rPr lang="en-US" smtClean="0"/>
              <a:t>3</a:t>
            </a:fld>
            <a:endParaRPr lang="en-US"/>
          </a:p>
        </p:txBody>
      </p:sp>
    </p:spTree>
    <p:extLst>
      <p:ext uri="{BB962C8B-B14F-4D97-AF65-F5344CB8AC3E}">
        <p14:creationId xmlns:p14="http://schemas.microsoft.com/office/powerpoint/2010/main" val="835240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99426"/>
          </a:xfrm>
        </p:spPr>
        <p:txBody>
          <a:bodyPr/>
          <a:lstStyle/>
          <a:p>
            <a:pPr algn="r" rtl="1"/>
            <a:r>
              <a:rPr lang="ar-SA" b="1" dirty="0"/>
              <a:t>اﻟﺠﺪول </a:t>
            </a:r>
            <a:r>
              <a:rPr lang="ar-SA" b="1" dirty="0" smtClean="0"/>
              <a:t>اﻟﺪوري</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33272" y="1152143"/>
            <a:ext cx="9615756" cy="5684315"/>
          </a:xfrm>
        </p:spPr>
      </p:pic>
      <p:sp>
        <p:nvSpPr>
          <p:cNvPr id="4" name="Slide Number Placeholder 3"/>
          <p:cNvSpPr>
            <a:spLocks noGrp="1"/>
          </p:cNvSpPr>
          <p:nvPr>
            <p:ph type="sldNum" sz="quarter" idx="12"/>
          </p:nvPr>
        </p:nvSpPr>
        <p:spPr/>
        <p:txBody>
          <a:bodyPr/>
          <a:lstStyle/>
          <a:p>
            <a:fld id="{2E92251D-4487-4E76-9248-417A0139330D}" type="slidenum">
              <a:rPr lang="en-US" smtClean="0"/>
              <a:t>4</a:t>
            </a:fld>
            <a:endParaRPr lang="en-US"/>
          </a:p>
        </p:txBody>
      </p:sp>
    </p:spTree>
    <p:extLst>
      <p:ext uri="{BB962C8B-B14F-4D97-AF65-F5344CB8AC3E}">
        <p14:creationId xmlns:p14="http://schemas.microsoft.com/office/powerpoint/2010/main" val="36193604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E92251D-4487-4E76-9248-417A0139330D}" type="slidenum">
              <a:rPr lang="en-US" smtClean="0"/>
              <a:t>5</a:t>
            </a:fld>
            <a:endParaRPr lang="en-US"/>
          </a:p>
        </p:txBody>
      </p:sp>
      <p:sp>
        <p:nvSpPr>
          <p:cNvPr id="5" name="Rectangle 4"/>
          <p:cNvSpPr/>
          <p:nvPr/>
        </p:nvSpPr>
        <p:spPr>
          <a:xfrm>
            <a:off x="649224" y="118873"/>
            <a:ext cx="9703316" cy="4233082"/>
          </a:xfrm>
          <a:prstGeom prst="rect">
            <a:avLst/>
          </a:prstGeom>
        </p:spPr>
        <p:txBody>
          <a:bodyPr wrap="square">
            <a:spAutoFit/>
          </a:bodyPr>
          <a:lstStyle/>
          <a:p>
            <a:pPr algn="r" rtl="1">
              <a:lnSpc>
                <a:spcPct val="107000"/>
              </a:lnSpc>
              <a:spcAft>
                <a:spcPts val="800"/>
              </a:spcAft>
            </a:pPr>
            <a:r>
              <a:rPr lang="ar-SA" sz="2000" b="1" u="sng" dirty="0" smtClean="0">
                <a:effectLst/>
                <a:latin typeface="Calibri" panose="020F0502020204030204" pitchFamily="34" charset="0"/>
                <a:ea typeface="Calibri" panose="020F0502020204030204" pitchFamily="34" charset="0"/>
                <a:cs typeface="Times New Roman" panose="02020603050405020304" pitchFamily="18" charset="0"/>
              </a:rPr>
              <a:t>اﻟﻘﺎﻧون اﻟدوري ﻟﻠﻌﻧﺎﺻر</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pPr>
            <a:r>
              <a:rPr lang="ar-SA" sz="2000" b="1" dirty="0" smtClean="0">
                <a:effectLst/>
                <a:latin typeface="Calibri" panose="020F0502020204030204" pitchFamily="34" charset="0"/>
                <a:ea typeface="Calibri" panose="020F0502020204030204" pitchFamily="34" charset="0"/>
                <a:cs typeface="Times New Roman" panose="02020603050405020304" pitchFamily="18" charset="0"/>
              </a:rPr>
              <a:t>ﯾﻧص ﻋﻠﻰ أﻧﮫ "ﻋﻧد ﺗرﺗﯾب اﻟﻌﻧﺎﺻر ﺣﺳب ﺗزاﯾد أﻋدادھﺎ اﻟذرﯾﺔ ﻓﺈن ﺻﻔﺎﺗﮭﺎ ﺗﺗﻛرر ﺑﺷﻛل دوري</a:t>
            </a:r>
            <a:r>
              <a:rPr lang="en-US" sz="2000" b="1" dirty="0" smtClean="0">
                <a:effectLst/>
                <a:latin typeface="Times New Roman" panose="02020603050405020304" pitchFamily="18" charset="0"/>
                <a:ea typeface="Calibri" panose="020F0502020204030204" pitchFamily="34" charset="0"/>
                <a:cs typeface="Arial" panose="020B0604020202020204" pitchFamily="34" charset="0"/>
              </a:rPr>
              <a:t>"</a:t>
            </a:r>
            <a:r>
              <a:rPr lang="ar-SA" sz="2000" b="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pPr>
            <a:r>
              <a:rPr lang="ar-SA" sz="2000" b="1" dirty="0" smtClean="0">
                <a:effectLst/>
                <a:latin typeface="Calibri" panose="020F0502020204030204" pitchFamily="34" charset="0"/>
                <a:ea typeface="Calibri" panose="020F0502020204030204" pitchFamily="34" charset="0"/>
                <a:cs typeface="Times New Roman" panose="02020603050405020304" pitchFamily="18" charset="0"/>
              </a:rPr>
              <a:t>واﻟﺻﻔﺎت ا</a:t>
            </a:r>
            <a:r>
              <a:rPr lang="ar-IQ" sz="2000" b="1" dirty="0" smtClean="0">
                <a:effectLst/>
                <a:latin typeface="Calibri" panose="020F0502020204030204" pitchFamily="34" charset="0"/>
                <a:ea typeface="Calibri" panose="020F0502020204030204" pitchFamily="34" charset="0"/>
                <a:cs typeface="Times New Roman" panose="02020603050405020304" pitchFamily="18" charset="0"/>
              </a:rPr>
              <a:t>الكيميائية</a:t>
            </a:r>
            <a:r>
              <a:rPr lang="ar-SA" sz="2000" b="1" dirty="0" smtClean="0">
                <a:effectLst/>
                <a:latin typeface="Calibri" panose="020F0502020204030204" pitchFamily="34" charset="0"/>
                <a:ea typeface="Calibri" panose="020F0502020204030204" pitchFamily="34" charset="0"/>
                <a:cs typeface="Times New Roman" panose="02020603050405020304" pitchFamily="18" charset="0"/>
              </a:rPr>
              <a:t> و اﻟﻔﯾزﯾﺎ</a:t>
            </a:r>
            <a:r>
              <a:rPr lang="ar-IQ" sz="2000" b="1" dirty="0" smtClean="0">
                <a:effectLst/>
                <a:latin typeface="Calibri" panose="020F0502020204030204" pitchFamily="34" charset="0"/>
                <a:ea typeface="Calibri" panose="020F0502020204030204" pitchFamily="34" charset="0"/>
                <a:cs typeface="Times New Roman" panose="02020603050405020304" pitchFamily="18" charset="0"/>
              </a:rPr>
              <a:t>ئية</a:t>
            </a:r>
            <a:r>
              <a:rPr lang="ar-SA" sz="2000" b="1" dirty="0" smtClean="0">
                <a:effectLst/>
                <a:latin typeface="Calibri" panose="020F0502020204030204" pitchFamily="34" charset="0"/>
                <a:ea typeface="Calibri" panose="020F0502020204030204" pitchFamily="34" charset="0"/>
                <a:cs typeface="Times New Roman" panose="02020603050405020304" pitchFamily="18" charset="0"/>
              </a:rPr>
              <a:t> ﻟﻠﻌﻧﺎﺻر ھﻲ دوال دور</a:t>
            </a:r>
            <a:r>
              <a:rPr lang="ar-IQ" sz="2000" b="1" dirty="0" smtClean="0">
                <a:effectLst/>
                <a:latin typeface="Calibri" panose="020F0502020204030204" pitchFamily="34" charset="0"/>
                <a:ea typeface="Calibri" panose="020F0502020204030204" pitchFamily="34" charset="0"/>
                <a:cs typeface="Times New Roman" panose="02020603050405020304" pitchFamily="18" charset="0"/>
              </a:rPr>
              <a:t>ية</a:t>
            </a:r>
            <a:r>
              <a:rPr lang="ar-SA" sz="2000" b="1" dirty="0" smtClean="0">
                <a:effectLst/>
                <a:latin typeface="Calibri" panose="020F0502020204030204" pitchFamily="34" charset="0"/>
                <a:ea typeface="Calibri" panose="020F0502020204030204" pitchFamily="34" charset="0"/>
                <a:cs typeface="Times New Roman" panose="02020603050405020304" pitchFamily="18" charset="0"/>
              </a:rPr>
              <a:t> لاﻋدادھﺎ اﻟذر</a:t>
            </a:r>
            <a:r>
              <a:rPr lang="ar-IQ" sz="2000" b="1" dirty="0" smtClean="0">
                <a:effectLst/>
                <a:latin typeface="Calibri" panose="020F0502020204030204" pitchFamily="34" charset="0"/>
                <a:ea typeface="Calibri" panose="020F0502020204030204" pitchFamily="34" charset="0"/>
                <a:cs typeface="Times New Roman" panose="02020603050405020304" pitchFamily="18" charset="0"/>
              </a:rPr>
              <a:t>ية</a:t>
            </a:r>
            <a:r>
              <a:rPr lang="ar-SA" sz="2000" b="1"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2000" b="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pPr>
            <a:r>
              <a:rPr lang="ar-SA" sz="2000" b="1" u="sng" dirty="0" smtClean="0">
                <a:effectLst/>
                <a:latin typeface="Calibri" panose="020F0502020204030204" pitchFamily="34" charset="0"/>
                <a:ea typeface="Calibri" panose="020F0502020204030204" pitchFamily="34" charset="0"/>
                <a:cs typeface="Times New Roman" panose="02020603050405020304" pitchFamily="18" charset="0"/>
              </a:rPr>
              <a:t>الجدول اﻟﺪوري </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pPr>
            <a:r>
              <a:rPr lang="ar-SA" sz="2000" b="1" dirty="0" smtClean="0">
                <a:effectLst/>
                <a:latin typeface="Calibri" panose="020F0502020204030204" pitchFamily="34" charset="0"/>
                <a:ea typeface="Calibri" panose="020F0502020204030204" pitchFamily="34" charset="0"/>
                <a:cs typeface="Times New Roman" panose="02020603050405020304" pitchFamily="18" charset="0"/>
              </a:rPr>
              <a:t>ھﻮ ﺗﺮﺗﯿﺐ ﺟﺪوﻟﻲ ﻟﻠﻌﻨﺎﺻﺮ اﻟﻜﯿﻤﯿﺎﺋﯿﺔ، ﻣﺮﺗﺒﺔ ﺣﺴﺐ ﻋﺪدھﺎ اﻟﺬري، واﻟﺘﻮزﯾﻊ اﻹﻟﻜﺘﺮوﻧﻲ، واﻟﺨﻮاص اﻟﻜﯿﻤﯿﺎﺋﯿﺔ اﻟﻤﺘﻜﺮرة، واﻟﺬي ﯾُﻈﮭﺮ ھﯿﻜﻠﮫ اﺗﺠﺎھﺎت دورﯾﺔ. ﺑﺸﻜﻞ ﻋﺎم، ﺗﻜﻮن اﻟﻌﻨﺎﺻﺮ ﻓﻲ اﻟﺼﻒ واﺣﺪ ﻓﻠﺰات ﺑﺎﺗﺠﺎه اﻟﯿﺴﺎر، وﻻ ﻓﻠﺰات ﺑﺎﺗﺠﺎه اﻟﯿﻤﯿﻦ، ﺑﺤﯿﺚ ﺗﻮﺿﻊ اﻟﻌﻨﺎﺻﺮ اﻟﺘﻲ ﻟﮭﺎ ﺳﻠﻮﻛﯿﺎت ﻛﯿﻤﯿﺎﺋﯿﺔ ﻣﻤﺎﺛﻠﺔ ﻓﻲ ﻧﻔﺲ اﻟﻌﻤﻮد.</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pPr>
            <a:r>
              <a:rPr lang="ar-SA" sz="2000" b="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pPr>
            <a:r>
              <a:rPr lang="ar-SA" sz="2000" b="1" u="sng" dirty="0" smtClean="0">
                <a:effectLst/>
                <a:latin typeface="Calibri" panose="020F0502020204030204" pitchFamily="34" charset="0"/>
                <a:ea typeface="Calibri" panose="020F0502020204030204" pitchFamily="34" charset="0"/>
                <a:cs typeface="Times New Roman" panose="02020603050405020304" pitchFamily="18" charset="0"/>
              </a:rPr>
              <a:t>أهمية الجدول الدوري</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pPr>
            <a:r>
              <a:rPr lang="ar-SA" sz="2000" b="1" dirty="0" smtClean="0">
                <a:effectLst/>
                <a:latin typeface="Calibri" panose="020F0502020204030204" pitchFamily="34" charset="0"/>
                <a:ea typeface="Calibri" panose="020F0502020204030204" pitchFamily="34" charset="0"/>
                <a:cs typeface="Times New Roman" panose="02020603050405020304" pitchFamily="18" charset="0"/>
              </a:rPr>
              <a:t>ﯾﺴﺎﻋﺪ ﻋﻠﻰ ﻣﻌﺮﻓﺔ ﺧﻮاص اﻟﻌﻨﺎﺻﺮ اﻋﺘﻤﺎدا ﻋﻠﻰ ﻣﻮﻗﻌﮭﺎ ﻓﻲ اﻟﺠﺪول اﻟﺪوري  ويقسم اﻟﺠﺪول إﻟﻰ أرﺑﻊ ﻣﻨﺎطﻖ رﺋﯿﺴﯿﺔ أو ﻓﺌﺎت.</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889505" y="4020375"/>
            <a:ext cx="6629400" cy="2837625"/>
          </a:xfrm>
          <a:prstGeom prst="rect">
            <a:avLst/>
          </a:prstGeom>
          <a:noFill/>
          <a:ln>
            <a:noFill/>
          </a:ln>
        </p:spPr>
      </p:pic>
    </p:spTree>
    <p:extLst>
      <p:ext uri="{BB962C8B-B14F-4D97-AF65-F5344CB8AC3E}">
        <p14:creationId xmlns:p14="http://schemas.microsoft.com/office/powerpoint/2010/main" val="20053147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E92251D-4487-4E76-9248-417A0139330D}" type="slidenum">
              <a:rPr lang="en-US" smtClean="0"/>
              <a:t>6</a:t>
            </a:fld>
            <a:endParaRPr lang="en-US"/>
          </a:p>
        </p:txBody>
      </p:sp>
      <p:sp>
        <p:nvSpPr>
          <p:cNvPr id="7" name="Rectangle 6"/>
          <p:cNvSpPr/>
          <p:nvPr/>
        </p:nvSpPr>
        <p:spPr>
          <a:xfrm>
            <a:off x="329184" y="172920"/>
            <a:ext cx="10104120" cy="6467733"/>
          </a:xfrm>
          <a:prstGeom prst="rect">
            <a:avLst/>
          </a:prstGeom>
        </p:spPr>
        <p:txBody>
          <a:bodyPr wrap="square">
            <a:spAutoFit/>
          </a:bodyPr>
          <a:lstStyle/>
          <a:p>
            <a:pPr marL="342900" marR="0" lvl="0" indent="-342900" algn="r" rtl="1">
              <a:lnSpc>
                <a:spcPct val="107000"/>
              </a:lnSpc>
              <a:spcBef>
                <a:spcPts val="0"/>
              </a:spcBef>
              <a:spcAft>
                <a:spcPts val="800"/>
              </a:spcAft>
              <a:buFont typeface="+mj-lt"/>
              <a:buAutoNum type="arabicPeriod"/>
            </a:pP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ﯾﺗﻣﯾز اﻟﺟدول اﻟدوري ﺑﻛوﻧﮫ ﯾﻌطﻲ ﺻوره ﻟﻠرﺑط ﺑﯾن اﻟﺻﻔﺎت اﻟﻛﯾﻣﯾﺎﺋية ﻟﻠﻌﻧﺎﺻر وﺑﯾن اﻟﺗوزﯾﻊ اﻻﻟﻛﺗروﻧﻲ ﻟذراﺗﮭﺎ، ﺣﯾث ﺗﻌﺗﻣد ﺻﻔﺎت ھذه اﻟﻌﻧﺎﺻر ﻋﻠﻰ أﻋدادھﺎ اﻟذرﯾﺔ وﺗﺗﻐﯾر ﺑﺗﻐﯾرھﺎ وﺑﺻورة دورﯾﺔ ﻛﻣﺎ ﯾﺑﯾﻧﮫ.</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r" rtl="1">
              <a:lnSpc>
                <a:spcPct val="107000"/>
              </a:lnSpc>
              <a:spcBef>
                <a:spcPts val="0"/>
              </a:spcBef>
              <a:spcAft>
                <a:spcPts val="800"/>
              </a:spcAft>
              <a:buFont typeface="+mj-lt"/>
              <a:buAutoNum type="arabicPeriod"/>
            </a:pP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ﯾﻘﺳم اﻟﺟدول اﻟدوري اﻟﺣدﯾث إﻟﻰ ﻣﺟﻣوﻋﺎت رأﺳﯾﺔ وإﻟﻰ دورات أﻓﻘﯾﺔ ﺣﯾث ﺗﻣﺛل.</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lgn="r" rtl="1">
              <a:lnSpc>
                <a:spcPct val="107000"/>
              </a:lnSpc>
              <a:spcBef>
                <a:spcPts val="0"/>
              </a:spcBef>
              <a:spcAft>
                <a:spcPts val="800"/>
              </a:spcAft>
            </a:pPr>
            <a:r>
              <a:rPr lang="ar-SA" sz="2000" b="1" u="sng" dirty="0" smtClean="0">
                <a:effectLst/>
                <a:latin typeface="Times New Roman" panose="02020603050405020304" pitchFamily="18" charset="0"/>
                <a:ea typeface="Calibri" panose="020F0502020204030204" pitchFamily="34" charset="0"/>
                <a:cs typeface="Times New Roman" panose="02020603050405020304" pitchFamily="18" charset="0"/>
              </a:rPr>
              <a:t>اﻟدورة: </a:t>
            </a: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اﻟﺳطر اﻷﻓﻘﻲ ﻣن اﻟﺟدول اﻟدوري اﻟﺣدﯾث.</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lgn="r" rtl="1">
              <a:lnSpc>
                <a:spcPct val="107000"/>
              </a:lnSpc>
              <a:spcBef>
                <a:spcPts val="0"/>
              </a:spcBef>
              <a:spcAft>
                <a:spcPts val="800"/>
              </a:spcAft>
            </a:pPr>
            <a:r>
              <a:rPr lang="ar-SA" sz="2000" b="1" u="sng" dirty="0" smtClean="0">
                <a:effectLst/>
                <a:latin typeface="Times New Roman" panose="02020603050405020304" pitchFamily="18" charset="0"/>
                <a:ea typeface="Calibri" panose="020F0502020204030204" pitchFamily="34" charset="0"/>
                <a:cs typeface="Times New Roman" panose="02020603050405020304" pitchFamily="18" charset="0"/>
              </a:rPr>
              <a:t>اﻟﻣﺟﻣوﻋﺔ:</a:t>
            </a: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 اﻟﺳطر اﻟﻌﻣودي ﻣن اﻟﺟدول اﻟدوري اﻟﺣدﯾث.</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lgn="r" rtl="1">
              <a:lnSpc>
                <a:spcPct val="107000"/>
              </a:lnSpc>
              <a:spcBef>
                <a:spcPts val="0"/>
              </a:spcBef>
              <a:spcAft>
                <a:spcPts val="800"/>
              </a:spcAft>
            </a:pP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r" rtl="1">
              <a:lnSpc>
                <a:spcPct val="107000"/>
              </a:lnSpc>
              <a:spcBef>
                <a:spcPts val="0"/>
              </a:spcBef>
              <a:spcAft>
                <a:spcPts val="800"/>
              </a:spcAft>
              <a:buFont typeface="+mj-lt"/>
              <a:buAutoNum type="arabicPeriod"/>
            </a:pP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ﯾﺿم اﻟﺟدول اﻟدوري </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118</a:t>
            </a:r>
            <a:r>
              <a:rPr lang="ar-IQ" sz="20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fa-IR" sz="2000" b="1" dirty="0">
                <a:latin typeface="Times New Roman" panose="02020603050405020304" pitchFamily="18" charset="0"/>
                <a:ea typeface="Calibri" panose="020F0502020204030204" pitchFamily="34" charset="0"/>
                <a:cs typeface="Times New Roman" panose="02020603050405020304" pitchFamily="18" charset="0"/>
              </a:rPr>
              <a:t>ﻋﻧﺻ</a:t>
            </a: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ر ﻣرﺗﺑﺔ ﻓﻲ ﺳﺑﻌﺔ ﺻﻔوف</a:t>
            </a:r>
            <a:r>
              <a:rPr lang="ar-IQ" sz="20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دورات</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 وﺛﻣﺎﻧﯾﺔ ﻋﺷرة عمودا مقسمة الى عائلتين (</a:t>
            </a:r>
            <a:r>
              <a:rPr lang="en-US" sz="20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a:t>
            </a: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 و (</a:t>
            </a:r>
            <a:r>
              <a:rPr lang="en-US" sz="20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a:t>
            </a: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 ﺣﯾث ﺗﺿم ﻛل ﻣﻧﮭﺎ ﺛﻣﺎﻧﻲ ﻣﺟﻣوﻋﺎت.</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r" rtl="1">
              <a:lnSpc>
                <a:spcPct val="107000"/>
              </a:lnSpc>
              <a:spcAft>
                <a:spcPts val="800"/>
              </a:spcAft>
            </a:pP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R="0" lvl="0" algn="r" rtl="1">
              <a:lnSpc>
                <a:spcPct val="107000"/>
              </a:lnSpc>
              <a:spcBef>
                <a:spcPts val="0"/>
              </a:spcBef>
              <a:spcAft>
                <a:spcPts val="800"/>
              </a:spcAft>
            </a:pP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ar-IQ" sz="2000" b="1" dirty="0" smtClean="0">
                <a:effectLst/>
                <a:latin typeface="Times New Roman" panose="02020603050405020304" pitchFamily="18" charset="0"/>
                <a:ea typeface="Calibri" panose="020F0502020204030204" pitchFamily="34" charset="0"/>
                <a:cs typeface="Times New Roman" panose="02020603050405020304" pitchFamily="18" charset="0"/>
              </a:rPr>
              <a:t>أ- </a:t>
            </a: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(العائلة</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وتضم العناصر الرئیسة (الممثلة/ النموذجیة) وھي تلك العناصر التي ینتھي توزیعھا الالكتروني بالمدارات </a:t>
            </a:r>
            <a:r>
              <a:rPr lang="ar-IQ" sz="20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S</a:t>
            </a: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 ) او (</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P</a:t>
            </a: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 ) لذا فان الصفات الكیمیائیة لھذه العناصر تعتمد بالدرجة الأساسیة على طبیعة ھذه المدارات وعلى الكترونات الاغلفة الخارجیة.</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r" rtl="1">
              <a:lnSpc>
                <a:spcPct val="107000"/>
              </a:lnSpc>
              <a:spcAft>
                <a:spcPts val="800"/>
              </a:spcAft>
            </a:pP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R="0" lvl="0" algn="r" rtl="1">
              <a:lnSpc>
                <a:spcPct val="107000"/>
              </a:lnSpc>
              <a:spcBef>
                <a:spcPts val="0"/>
              </a:spcBef>
              <a:spcAft>
                <a:spcPts val="800"/>
              </a:spcAft>
            </a:pPr>
            <a:r>
              <a:rPr lang="ar-IQ" sz="2000" b="1" dirty="0" smtClean="0">
                <a:effectLst/>
                <a:latin typeface="Times New Roman" panose="02020603050405020304" pitchFamily="18" charset="0"/>
                <a:ea typeface="Calibri" panose="020F0502020204030204" pitchFamily="34" charset="0"/>
                <a:cs typeface="Times New Roman" panose="02020603050405020304" pitchFamily="18" charset="0"/>
              </a:rPr>
              <a:t>ب- </a:t>
            </a: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 العائلة</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en-US" sz="2000" b="1"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 وتضم نوعین من العناصر:</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lgn="r" rtl="1">
              <a:lnSpc>
                <a:spcPct val="107000"/>
              </a:lnSpc>
              <a:spcBef>
                <a:spcPts val="0"/>
              </a:spcBef>
              <a:spcAft>
                <a:spcPts val="800"/>
              </a:spcAft>
            </a:pP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العناصر الانتقالیة الرئیسیة: تلك العناصر التي ینتھي تركیبھا الإلكتروني بالمدار (</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d</a:t>
            </a: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lgn="r" rtl="1">
              <a:lnSpc>
                <a:spcPct val="107000"/>
              </a:lnSpc>
              <a:spcBef>
                <a:spcPts val="0"/>
              </a:spcBef>
              <a:spcAft>
                <a:spcPts val="800"/>
              </a:spcAft>
            </a:pP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العناصر الانتقالیة الداخلیة "الأرضیة النادرة": العناصر التي ینتھي تركیبھا الإلكتروني بالمدار (</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f</a:t>
            </a: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93055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E92251D-4487-4E76-9248-417A0139330D}" type="slidenum">
              <a:rPr lang="en-US" smtClean="0"/>
              <a:t>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055642401"/>
              </p:ext>
            </p:extLst>
          </p:nvPr>
        </p:nvGraphicFramePr>
        <p:xfrm>
          <a:off x="2734056" y="411730"/>
          <a:ext cx="7242048" cy="1700533"/>
        </p:xfrm>
        <a:graphic>
          <a:graphicData uri="http://schemas.openxmlformats.org/drawingml/2006/table">
            <a:tbl>
              <a:tblPr firstRow="1" firstCol="1" lastRow="1" lastCol="1" bandRow="1" bandCol="1">
                <a:tableStyleId>{5C22544A-7EE6-4342-B048-85BDC9FD1C3A}</a:tableStyleId>
              </a:tblPr>
              <a:tblGrid>
                <a:gridCol w="1166484"/>
                <a:gridCol w="1191106"/>
                <a:gridCol w="1180847"/>
                <a:gridCol w="1190080"/>
                <a:gridCol w="1163406"/>
                <a:gridCol w="1350125"/>
              </a:tblGrid>
              <a:tr h="959271">
                <a:tc>
                  <a:txBody>
                    <a:bodyPr/>
                    <a:lstStyle/>
                    <a:p>
                      <a:pPr marL="116205" marR="132715" algn="ctr" rtl="1">
                        <a:lnSpc>
                          <a:spcPct val="107000"/>
                        </a:lnSpc>
                        <a:spcBef>
                          <a:spcPts val="220"/>
                        </a:spcBef>
                        <a:spcAft>
                          <a:spcPts val="0"/>
                        </a:spcAft>
                      </a:pPr>
                      <a:r>
                        <a:rPr lang="en-US" sz="1800">
                          <a:effectLst/>
                          <a:cs typeface="+mn-cs"/>
                        </a:rPr>
                        <a:t>4S</a:t>
                      </a:r>
                      <a:r>
                        <a:rPr lang="en-US" sz="1800" spc="-110">
                          <a:effectLst/>
                          <a:cs typeface="+mn-cs"/>
                        </a:rPr>
                        <a:t> </a:t>
                      </a:r>
                      <a:r>
                        <a:rPr lang="en-US" sz="1800" baseline="30000">
                          <a:effectLst/>
                          <a:cs typeface="+mn-cs"/>
                        </a:rPr>
                        <a:t>2</a:t>
                      </a:r>
                      <a:r>
                        <a:rPr lang="en-US" sz="1800" spc="-160">
                          <a:effectLst/>
                          <a:cs typeface="+mn-cs"/>
                        </a:rPr>
                        <a:t> </a:t>
                      </a:r>
                      <a:r>
                        <a:rPr lang="en-US" sz="1800">
                          <a:effectLst/>
                          <a:cs typeface="+mn-cs"/>
                        </a:rPr>
                        <a:t>3d</a:t>
                      </a:r>
                      <a:r>
                        <a:rPr lang="en-US" sz="1800" spc="-120">
                          <a:effectLst/>
                          <a:cs typeface="+mn-cs"/>
                        </a:rPr>
                        <a:t> </a:t>
                      </a:r>
                      <a:r>
                        <a:rPr lang="en-US" sz="1800" baseline="30000">
                          <a:effectLst/>
                          <a:cs typeface="+mn-cs"/>
                        </a:rPr>
                        <a:t>5</a:t>
                      </a:r>
                      <a:endParaRPr lang="en-US" sz="1800">
                        <a:effectLst/>
                        <a:latin typeface="Times New Roman" panose="02020603050405020304" pitchFamily="18" charset="0"/>
                        <a:ea typeface="Times New Roman" panose="02020603050405020304" pitchFamily="18" charset="0"/>
                        <a:cs typeface="+mn-cs"/>
                      </a:endParaRPr>
                    </a:p>
                  </a:txBody>
                  <a:tcPr marL="0" marR="0" marT="0" marB="0" anchor="ctr"/>
                </a:tc>
                <a:tc>
                  <a:txBody>
                    <a:bodyPr/>
                    <a:lstStyle/>
                    <a:p>
                      <a:pPr marL="136525" marR="136525" algn="ctr" rtl="1">
                        <a:lnSpc>
                          <a:spcPct val="107000"/>
                        </a:lnSpc>
                        <a:spcBef>
                          <a:spcPts val="220"/>
                        </a:spcBef>
                        <a:spcAft>
                          <a:spcPts val="0"/>
                        </a:spcAft>
                      </a:pPr>
                      <a:r>
                        <a:rPr lang="en-US" sz="1800">
                          <a:effectLst/>
                          <a:cs typeface="+mn-cs"/>
                        </a:rPr>
                        <a:t>4S</a:t>
                      </a:r>
                      <a:r>
                        <a:rPr lang="en-US" sz="1800" spc="-140">
                          <a:effectLst/>
                          <a:cs typeface="+mn-cs"/>
                        </a:rPr>
                        <a:t> </a:t>
                      </a:r>
                      <a:r>
                        <a:rPr lang="en-US" sz="1800" baseline="30000">
                          <a:effectLst/>
                          <a:cs typeface="+mn-cs"/>
                        </a:rPr>
                        <a:t>1</a:t>
                      </a:r>
                      <a:r>
                        <a:rPr lang="en-US" sz="1800">
                          <a:effectLst/>
                          <a:cs typeface="+mn-cs"/>
                        </a:rPr>
                        <a:t>3d</a:t>
                      </a:r>
                      <a:r>
                        <a:rPr lang="en-US" sz="1800" spc="-35">
                          <a:effectLst/>
                          <a:cs typeface="+mn-cs"/>
                        </a:rPr>
                        <a:t> </a:t>
                      </a:r>
                      <a:r>
                        <a:rPr lang="en-US" sz="1800" baseline="30000">
                          <a:effectLst/>
                          <a:cs typeface="+mn-cs"/>
                        </a:rPr>
                        <a:t>5</a:t>
                      </a:r>
                      <a:endParaRPr lang="en-US" sz="1800">
                        <a:effectLst/>
                        <a:latin typeface="Times New Roman" panose="02020603050405020304" pitchFamily="18" charset="0"/>
                        <a:ea typeface="Times New Roman" panose="02020603050405020304" pitchFamily="18" charset="0"/>
                        <a:cs typeface="+mn-cs"/>
                      </a:endParaRPr>
                    </a:p>
                  </a:txBody>
                  <a:tcPr marL="0" marR="0" marT="0" marB="0" anchor="ctr"/>
                </a:tc>
                <a:tc>
                  <a:txBody>
                    <a:bodyPr/>
                    <a:lstStyle/>
                    <a:p>
                      <a:pPr marL="132715" marR="124460" algn="ctr" rtl="1">
                        <a:lnSpc>
                          <a:spcPct val="107000"/>
                        </a:lnSpc>
                        <a:spcBef>
                          <a:spcPts val="220"/>
                        </a:spcBef>
                        <a:spcAft>
                          <a:spcPts val="0"/>
                        </a:spcAft>
                      </a:pPr>
                      <a:r>
                        <a:rPr lang="en-US" sz="1800">
                          <a:effectLst/>
                          <a:cs typeface="+mn-cs"/>
                        </a:rPr>
                        <a:t>4S</a:t>
                      </a:r>
                      <a:r>
                        <a:rPr lang="en-US" sz="1800" spc="-110">
                          <a:effectLst/>
                          <a:cs typeface="+mn-cs"/>
                        </a:rPr>
                        <a:t> </a:t>
                      </a:r>
                      <a:r>
                        <a:rPr lang="en-US" sz="1800" baseline="30000">
                          <a:effectLst/>
                          <a:cs typeface="+mn-cs"/>
                        </a:rPr>
                        <a:t>2</a:t>
                      </a:r>
                      <a:r>
                        <a:rPr lang="en-US" sz="1800" spc="-160">
                          <a:effectLst/>
                          <a:cs typeface="+mn-cs"/>
                        </a:rPr>
                        <a:t> </a:t>
                      </a:r>
                      <a:r>
                        <a:rPr lang="en-US" sz="1800">
                          <a:effectLst/>
                          <a:cs typeface="+mn-cs"/>
                        </a:rPr>
                        <a:t>3d</a:t>
                      </a:r>
                      <a:r>
                        <a:rPr lang="en-US" sz="1800" spc="-120">
                          <a:effectLst/>
                          <a:cs typeface="+mn-cs"/>
                        </a:rPr>
                        <a:t> </a:t>
                      </a:r>
                      <a:r>
                        <a:rPr lang="en-US" sz="1800" baseline="30000">
                          <a:effectLst/>
                          <a:cs typeface="+mn-cs"/>
                        </a:rPr>
                        <a:t>3</a:t>
                      </a:r>
                      <a:endParaRPr lang="en-US" sz="1800">
                        <a:effectLst/>
                        <a:latin typeface="Times New Roman" panose="02020603050405020304" pitchFamily="18" charset="0"/>
                        <a:ea typeface="Times New Roman" panose="02020603050405020304" pitchFamily="18" charset="0"/>
                        <a:cs typeface="+mn-cs"/>
                      </a:endParaRPr>
                    </a:p>
                  </a:txBody>
                  <a:tcPr marL="0" marR="0" marT="0" marB="0" anchor="ctr"/>
                </a:tc>
                <a:tc>
                  <a:txBody>
                    <a:bodyPr/>
                    <a:lstStyle/>
                    <a:p>
                      <a:pPr marL="121920" marR="125730" algn="ctr" rtl="1">
                        <a:lnSpc>
                          <a:spcPct val="107000"/>
                        </a:lnSpc>
                        <a:spcBef>
                          <a:spcPts val="220"/>
                        </a:spcBef>
                        <a:spcAft>
                          <a:spcPts val="0"/>
                        </a:spcAft>
                      </a:pPr>
                      <a:r>
                        <a:rPr lang="en-US" sz="1800">
                          <a:effectLst/>
                          <a:cs typeface="+mn-cs"/>
                        </a:rPr>
                        <a:t>4S</a:t>
                      </a:r>
                      <a:r>
                        <a:rPr lang="en-US" sz="1800" spc="-85">
                          <a:effectLst/>
                          <a:cs typeface="+mn-cs"/>
                        </a:rPr>
                        <a:t> </a:t>
                      </a:r>
                      <a:r>
                        <a:rPr lang="en-US" sz="1800" baseline="30000">
                          <a:effectLst/>
                          <a:cs typeface="+mn-cs"/>
                        </a:rPr>
                        <a:t>2</a:t>
                      </a:r>
                      <a:r>
                        <a:rPr lang="en-US" sz="1800" spc="-125">
                          <a:effectLst/>
                          <a:cs typeface="+mn-cs"/>
                        </a:rPr>
                        <a:t> </a:t>
                      </a:r>
                      <a:r>
                        <a:rPr lang="en-US" sz="1800">
                          <a:effectLst/>
                          <a:cs typeface="+mn-cs"/>
                        </a:rPr>
                        <a:t>3d</a:t>
                      </a:r>
                      <a:r>
                        <a:rPr lang="en-US" sz="1800" spc="-60">
                          <a:effectLst/>
                          <a:cs typeface="+mn-cs"/>
                        </a:rPr>
                        <a:t> </a:t>
                      </a:r>
                      <a:r>
                        <a:rPr lang="en-US" sz="1800" baseline="30000">
                          <a:effectLst/>
                          <a:cs typeface="+mn-cs"/>
                        </a:rPr>
                        <a:t>2</a:t>
                      </a:r>
                      <a:endParaRPr lang="en-US" sz="1800">
                        <a:effectLst/>
                        <a:latin typeface="Times New Roman" panose="02020603050405020304" pitchFamily="18" charset="0"/>
                        <a:ea typeface="Times New Roman" panose="02020603050405020304" pitchFamily="18" charset="0"/>
                        <a:cs typeface="+mn-cs"/>
                      </a:endParaRPr>
                    </a:p>
                  </a:txBody>
                  <a:tcPr marL="0" marR="0" marT="0" marB="0" anchor="ctr"/>
                </a:tc>
                <a:tc>
                  <a:txBody>
                    <a:bodyPr/>
                    <a:lstStyle/>
                    <a:p>
                      <a:pPr marL="126365" marR="125730" algn="ctr" rtl="1">
                        <a:lnSpc>
                          <a:spcPct val="107000"/>
                        </a:lnSpc>
                        <a:spcBef>
                          <a:spcPts val="215"/>
                        </a:spcBef>
                        <a:spcAft>
                          <a:spcPts val="0"/>
                        </a:spcAft>
                      </a:pPr>
                      <a:r>
                        <a:rPr lang="en-US" sz="1800" dirty="0">
                          <a:effectLst/>
                          <a:cs typeface="+mn-cs"/>
                        </a:rPr>
                        <a:t>4S</a:t>
                      </a:r>
                      <a:r>
                        <a:rPr lang="en-US" sz="1800" spc="-105" dirty="0">
                          <a:effectLst/>
                          <a:cs typeface="+mn-cs"/>
                        </a:rPr>
                        <a:t> </a:t>
                      </a:r>
                      <a:r>
                        <a:rPr lang="en-US" sz="1800" baseline="30000" dirty="0">
                          <a:effectLst/>
                          <a:cs typeface="+mn-cs"/>
                        </a:rPr>
                        <a:t>2</a:t>
                      </a:r>
                      <a:r>
                        <a:rPr lang="en-US" sz="1800" spc="-155" dirty="0">
                          <a:effectLst/>
                          <a:cs typeface="+mn-cs"/>
                        </a:rPr>
                        <a:t> </a:t>
                      </a:r>
                      <a:r>
                        <a:rPr lang="en-US" sz="1800" dirty="0">
                          <a:effectLst/>
                          <a:cs typeface="+mn-cs"/>
                        </a:rPr>
                        <a:t>3d</a:t>
                      </a:r>
                      <a:r>
                        <a:rPr lang="en-US" sz="1800" spc="-175" dirty="0">
                          <a:effectLst/>
                          <a:cs typeface="+mn-cs"/>
                        </a:rPr>
                        <a:t> </a:t>
                      </a:r>
                      <a:r>
                        <a:rPr lang="en-US" sz="1800" baseline="30000" dirty="0">
                          <a:effectLst/>
                          <a:cs typeface="+mn-cs"/>
                        </a:rPr>
                        <a:t>1</a:t>
                      </a:r>
                      <a:endParaRPr lang="en-US" sz="1800" dirty="0">
                        <a:effectLst/>
                        <a:latin typeface="Times New Roman" panose="02020603050405020304" pitchFamily="18" charset="0"/>
                        <a:ea typeface="Times New Roman" panose="02020603050405020304" pitchFamily="18" charset="0"/>
                        <a:cs typeface="+mn-cs"/>
                      </a:endParaRPr>
                    </a:p>
                  </a:txBody>
                  <a:tcPr marL="0" marR="0" marT="0" marB="0" anchor="ctr"/>
                </a:tc>
                <a:tc>
                  <a:txBody>
                    <a:bodyPr/>
                    <a:lstStyle/>
                    <a:p>
                      <a:pPr marL="127000" marR="0" algn="r" rtl="1">
                        <a:lnSpc>
                          <a:spcPts val="1570"/>
                        </a:lnSpc>
                        <a:spcBef>
                          <a:spcPts val="0"/>
                        </a:spcBef>
                        <a:spcAft>
                          <a:spcPts val="0"/>
                        </a:spcAft>
                      </a:pPr>
                      <a:r>
                        <a:rPr lang="ar-SA" sz="1800">
                          <a:effectLst/>
                          <a:cs typeface="+mn-cs"/>
                        </a:rPr>
                        <a:t>اﻟﺗرﻛﯾب</a:t>
                      </a:r>
                      <a:endParaRPr lang="en-US" sz="1800">
                        <a:effectLst/>
                        <a:latin typeface="Times New Roman" panose="02020603050405020304" pitchFamily="18" charset="0"/>
                        <a:ea typeface="Times New Roman" panose="02020603050405020304" pitchFamily="18" charset="0"/>
                        <a:cs typeface="+mn-cs"/>
                      </a:endParaRPr>
                    </a:p>
                  </a:txBody>
                  <a:tcPr marL="0" marR="0" marT="0" marB="0" anchor="ctr"/>
                </a:tc>
              </a:tr>
              <a:tr h="741262">
                <a:tc>
                  <a:txBody>
                    <a:bodyPr/>
                    <a:lstStyle/>
                    <a:p>
                      <a:pPr marL="113030" marR="132715" algn="ctr" rtl="1">
                        <a:lnSpc>
                          <a:spcPct val="107000"/>
                        </a:lnSpc>
                        <a:spcBef>
                          <a:spcPts val="660"/>
                        </a:spcBef>
                        <a:spcAft>
                          <a:spcPts val="0"/>
                        </a:spcAft>
                      </a:pPr>
                      <a:r>
                        <a:rPr lang="en-US" sz="1800">
                          <a:effectLst/>
                          <a:cs typeface="+mn-cs"/>
                        </a:rPr>
                        <a:t>(7B)</a:t>
                      </a:r>
                      <a:endParaRPr lang="en-US" sz="1800">
                        <a:effectLst/>
                        <a:latin typeface="Times New Roman" panose="02020603050405020304" pitchFamily="18" charset="0"/>
                        <a:ea typeface="Times New Roman" panose="02020603050405020304" pitchFamily="18" charset="0"/>
                        <a:cs typeface="+mn-cs"/>
                      </a:endParaRPr>
                    </a:p>
                  </a:txBody>
                  <a:tcPr marL="0" marR="0" marT="0" marB="0" anchor="ctr"/>
                </a:tc>
                <a:tc>
                  <a:txBody>
                    <a:bodyPr/>
                    <a:lstStyle/>
                    <a:p>
                      <a:pPr marL="133350" marR="136525" algn="ctr" rtl="1">
                        <a:lnSpc>
                          <a:spcPct val="107000"/>
                        </a:lnSpc>
                        <a:spcBef>
                          <a:spcPts val="660"/>
                        </a:spcBef>
                        <a:spcAft>
                          <a:spcPts val="0"/>
                        </a:spcAft>
                      </a:pPr>
                      <a:r>
                        <a:rPr lang="en-US" sz="1800">
                          <a:effectLst/>
                          <a:cs typeface="+mn-cs"/>
                        </a:rPr>
                        <a:t>(6B)</a:t>
                      </a:r>
                      <a:endParaRPr lang="en-US" sz="1800">
                        <a:effectLst/>
                        <a:latin typeface="Times New Roman" panose="02020603050405020304" pitchFamily="18" charset="0"/>
                        <a:ea typeface="Times New Roman" panose="02020603050405020304" pitchFamily="18" charset="0"/>
                        <a:cs typeface="+mn-cs"/>
                      </a:endParaRPr>
                    </a:p>
                  </a:txBody>
                  <a:tcPr marL="0" marR="0" marT="0" marB="0" anchor="ctr"/>
                </a:tc>
                <a:tc>
                  <a:txBody>
                    <a:bodyPr/>
                    <a:lstStyle/>
                    <a:p>
                      <a:pPr marL="123825" marR="124460" algn="ctr" rtl="1">
                        <a:lnSpc>
                          <a:spcPct val="107000"/>
                        </a:lnSpc>
                        <a:spcBef>
                          <a:spcPts val="660"/>
                        </a:spcBef>
                        <a:spcAft>
                          <a:spcPts val="0"/>
                        </a:spcAft>
                      </a:pPr>
                      <a:r>
                        <a:rPr lang="en-US" sz="1800">
                          <a:effectLst/>
                          <a:cs typeface="+mn-cs"/>
                        </a:rPr>
                        <a:t>(5B)</a:t>
                      </a:r>
                      <a:endParaRPr lang="en-US" sz="1800">
                        <a:effectLst/>
                        <a:latin typeface="Times New Roman" panose="02020603050405020304" pitchFamily="18" charset="0"/>
                        <a:ea typeface="Times New Roman" panose="02020603050405020304" pitchFamily="18" charset="0"/>
                        <a:cs typeface="+mn-cs"/>
                      </a:endParaRPr>
                    </a:p>
                  </a:txBody>
                  <a:tcPr marL="0" marR="0" marT="0" marB="0" anchor="ctr"/>
                </a:tc>
                <a:tc>
                  <a:txBody>
                    <a:bodyPr/>
                    <a:lstStyle/>
                    <a:p>
                      <a:pPr marL="121920" marR="121920" algn="ctr" rtl="1">
                        <a:lnSpc>
                          <a:spcPct val="107000"/>
                        </a:lnSpc>
                        <a:spcBef>
                          <a:spcPts val="660"/>
                        </a:spcBef>
                        <a:spcAft>
                          <a:spcPts val="0"/>
                        </a:spcAft>
                      </a:pPr>
                      <a:r>
                        <a:rPr lang="en-US" sz="1800">
                          <a:effectLst/>
                          <a:cs typeface="+mn-cs"/>
                        </a:rPr>
                        <a:t>(4B)</a:t>
                      </a:r>
                      <a:endParaRPr lang="en-US" sz="1800">
                        <a:effectLst/>
                        <a:latin typeface="Times New Roman" panose="02020603050405020304" pitchFamily="18" charset="0"/>
                        <a:ea typeface="Times New Roman" panose="02020603050405020304" pitchFamily="18" charset="0"/>
                        <a:cs typeface="+mn-cs"/>
                      </a:endParaRPr>
                    </a:p>
                  </a:txBody>
                  <a:tcPr marL="0" marR="0" marT="0" marB="0" anchor="ctr"/>
                </a:tc>
                <a:tc>
                  <a:txBody>
                    <a:bodyPr/>
                    <a:lstStyle/>
                    <a:p>
                      <a:pPr marL="120015" marR="125730" algn="ctr" rtl="1">
                        <a:lnSpc>
                          <a:spcPct val="107000"/>
                        </a:lnSpc>
                        <a:spcBef>
                          <a:spcPts val="660"/>
                        </a:spcBef>
                        <a:spcAft>
                          <a:spcPts val="0"/>
                        </a:spcAft>
                      </a:pPr>
                      <a:r>
                        <a:rPr lang="en-US" sz="1800">
                          <a:effectLst/>
                          <a:cs typeface="+mn-cs"/>
                        </a:rPr>
                        <a:t>(3B)</a:t>
                      </a:r>
                      <a:endParaRPr lang="en-US" sz="1800">
                        <a:effectLst/>
                        <a:latin typeface="Times New Roman" panose="02020603050405020304" pitchFamily="18" charset="0"/>
                        <a:ea typeface="Times New Roman" panose="02020603050405020304" pitchFamily="18" charset="0"/>
                        <a:cs typeface="+mn-cs"/>
                      </a:endParaRPr>
                    </a:p>
                  </a:txBody>
                  <a:tcPr marL="0" marR="0" marT="0" marB="0" anchor="ctr"/>
                </a:tc>
                <a:tc>
                  <a:txBody>
                    <a:bodyPr/>
                    <a:lstStyle/>
                    <a:p>
                      <a:pPr marL="126365" marR="0" algn="r" rtl="1">
                        <a:lnSpc>
                          <a:spcPts val="1510"/>
                        </a:lnSpc>
                        <a:spcBef>
                          <a:spcPts val="595"/>
                        </a:spcBef>
                        <a:spcAft>
                          <a:spcPts val="0"/>
                        </a:spcAft>
                      </a:pPr>
                      <a:r>
                        <a:rPr lang="ar-SA" sz="1800" dirty="0">
                          <a:effectLst/>
                          <a:cs typeface="+mn-cs"/>
                        </a:rPr>
                        <a:t>اﻟﻣﺟﻣوﻋﺔ</a:t>
                      </a:r>
                      <a:endParaRPr lang="en-US" sz="1800" dirty="0">
                        <a:effectLst/>
                        <a:latin typeface="Times New Roman" panose="02020603050405020304" pitchFamily="18" charset="0"/>
                        <a:ea typeface="Times New Roman" panose="02020603050405020304" pitchFamily="18" charset="0"/>
                        <a:cs typeface="+mn-cs"/>
                      </a:endParaRPr>
                    </a:p>
                  </a:txBody>
                  <a:tcPr marL="0" marR="0" marT="0" marB="0" anchor="ctr"/>
                </a:tc>
              </a:tr>
            </a:tbl>
          </a:graphicData>
        </a:graphic>
      </p:graphicFrame>
      <p:sp>
        <p:nvSpPr>
          <p:cNvPr id="6" name="Rectangle 5"/>
          <p:cNvSpPr/>
          <p:nvPr/>
        </p:nvSpPr>
        <p:spPr>
          <a:xfrm>
            <a:off x="1216152" y="2590817"/>
            <a:ext cx="9491472" cy="734688"/>
          </a:xfrm>
          <a:prstGeom prst="rect">
            <a:avLst/>
          </a:prstGeom>
        </p:spPr>
        <p:txBody>
          <a:bodyPr wrap="square">
            <a:spAutoFit/>
          </a:bodyPr>
          <a:lstStyle/>
          <a:p>
            <a:pPr marR="0" lvl="0" algn="r" rtl="1">
              <a:lnSpc>
                <a:spcPct val="107000"/>
              </a:lnSpc>
              <a:spcBef>
                <a:spcPts val="0"/>
              </a:spcBef>
              <a:spcAft>
                <a:spcPts val="800"/>
              </a:spcAft>
            </a:pPr>
            <a:r>
              <a:rPr lang="ar-IQ" sz="2000" b="1" dirty="0" smtClean="0">
                <a:effectLst/>
                <a:latin typeface="Calibri" panose="020F0502020204030204" pitchFamily="34" charset="0"/>
                <a:ea typeface="Calibri" panose="020F0502020204030204" pitchFamily="34" charset="0"/>
                <a:cs typeface="Times New Roman" panose="02020603050405020304" pitchFamily="18" charset="0"/>
              </a:rPr>
              <a:t>4- </a:t>
            </a:r>
            <a:r>
              <a:rPr lang="ar-SA" sz="2000" b="1" dirty="0" smtClean="0">
                <a:effectLst/>
                <a:latin typeface="Calibri" panose="020F0502020204030204" pitchFamily="34" charset="0"/>
                <a:ea typeface="Calibri" panose="020F0502020204030204" pitchFamily="34" charset="0"/>
                <a:cs typeface="Times New Roman" panose="02020603050405020304" pitchFamily="18" charset="0"/>
              </a:rPr>
              <a:t>یدل رقم الدورة على عدد المستویات الرئیسیة، ویمكن تحدید رقم الدورة لأي عنصر من  رقم أعلى مستوى رئیسي یصله التوزیع الالكتروني لھذا العنصر، وتنتھي كل دوره أفقیه من الجدول بأحد الغازات النبیلة.</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6"/>
          <p:cNvSpPr/>
          <p:nvPr/>
        </p:nvSpPr>
        <p:spPr>
          <a:xfrm>
            <a:off x="905256" y="3804059"/>
            <a:ext cx="10552176" cy="2024465"/>
          </a:xfrm>
          <a:prstGeom prst="rect">
            <a:avLst/>
          </a:prstGeom>
        </p:spPr>
        <p:txBody>
          <a:bodyPr wrap="square">
            <a:spAutoFit/>
          </a:bodyPr>
          <a:lstStyle/>
          <a:p>
            <a:pPr algn="r" rtl="1">
              <a:lnSpc>
                <a:spcPct val="107000"/>
              </a:lnSpc>
              <a:spcAft>
                <a:spcPts val="800"/>
              </a:spcAft>
            </a:pPr>
            <a:r>
              <a:rPr lang="ar-SA" sz="2000" b="1" u="sng" dirty="0" smtClean="0">
                <a:effectLst/>
                <a:latin typeface="Times New Roman" panose="02020603050405020304" pitchFamily="18" charset="0"/>
                <a:ea typeface="Calibri" panose="020F0502020204030204" pitchFamily="34" charset="0"/>
                <a:cs typeface="Times New Roman" panose="02020603050405020304" pitchFamily="18" charset="0"/>
              </a:rPr>
              <a:t>ھناك أربع أصناف من العناصر وھى مرتبة حسب تركیبھا الإلكتروني</a:t>
            </a:r>
            <a:r>
              <a:rPr lang="en-US" sz="2000" b="1" u="sng" dirty="0" smtClean="0">
                <a:effectLst/>
                <a:latin typeface="Times New Roman" panose="02020603050405020304" pitchFamily="18" charset="0"/>
                <a:ea typeface="Calibri" panose="020F0502020204030204" pitchFamily="34" charset="0"/>
                <a:cs typeface="Times New Roman" panose="02020603050405020304" pitchFamily="18" charset="0"/>
              </a:rPr>
              <a:t> : </a:t>
            </a:r>
            <a:endParaRPr lang="ar-IQ" sz="2000" b="1" u="sng"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r" rtl="1">
              <a:lnSpc>
                <a:spcPct val="107000"/>
              </a:lnSpc>
              <a:spcAft>
                <a:spcPts val="800"/>
              </a:spcAft>
            </a:pP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r" rtl="1">
              <a:lnSpc>
                <a:spcPct val="107000"/>
              </a:lnSpc>
              <a:spcBef>
                <a:spcPts val="0"/>
              </a:spcBef>
              <a:spcAft>
                <a:spcPts val="800"/>
              </a:spcAft>
              <a:buFont typeface="+mj-lt"/>
              <a:buAutoNum type="arabicPeriod"/>
            </a:pPr>
            <a:r>
              <a:rPr lang="ar-SA" sz="2000" b="1" u="sng" dirty="0" smtClean="0">
                <a:effectLst/>
                <a:latin typeface="Times New Roman" panose="02020603050405020304" pitchFamily="18" charset="0"/>
                <a:ea typeface="Calibri" panose="020F0502020204030204" pitchFamily="34" charset="0"/>
                <a:cs typeface="Times New Roman" panose="02020603050405020304" pitchFamily="18" charset="0"/>
              </a:rPr>
              <a:t>عناصر الغازات الخاملة:</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61950" marR="0" algn="r" rtl="1">
              <a:lnSpc>
                <a:spcPct val="107000"/>
              </a:lnSpc>
              <a:spcBef>
                <a:spcPts val="0"/>
              </a:spcBef>
              <a:spcAft>
                <a:spcPts val="800"/>
              </a:spcAft>
            </a:pP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وتحتوي الاغلفة الخارجیة في ذراتھا على (8 ) إلكترونات ماعدا الھلیوم یحتوي على (2) الكترون، ولھا التشكیل الإلكتروني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92509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E92251D-4487-4E76-9248-417A0139330D}" type="slidenum">
              <a:rPr lang="en-US" smtClean="0"/>
              <a:t>8</a:t>
            </a:fld>
            <a:endParaRPr lang="en-US"/>
          </a:p>
        </p:txBody>
      </p:sp>
      <p:sp>
        <p:nvSpPr>
          <p:cNvPr id="5" name="Rectangle 4"/>
          <p:cNvSpPr/>
          <p:nvPr/>
        </p:nvSpPr>
        <p:spPr>
          <a:xfrm>
            <a:off x="1309124" y="679572"/>
            <a:ext cx="9043416" cy="5783122"/>
          </a:xfrm>
          <a:prstGeom prst="rect">
            <a:avLst/>
          </a:prstGeom>
        </p:spPr>
        <p:txBody>
          <a:bodyPr wrap="square">
            <a:spAutoFit/>
          </a:bodyPr>
          <a:lstStyle/>
          <a:p>
            <a:pPr marL="342900" marR="0" lvl="0" indent="-342900" algn="just" rtl="1">
              <a:lnSpc>
                <a:spcPct val="107000"/>
              </a:lnSpc>
              <a:spcBef>
                <a:spcPts val="0"/>
              </a:spcBef>
              <a:spcAft>
                <a:spcPts val="800"/>
              </a:spcAft>
              <a:buFont typeface="+mj-lt"/>
              <a:buAutoNum type="arabicPeriod"/>
            </a:pP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-اﻟﻌﻧﺎﺻر اﻟﻣﻣﺛ</a:t>
            </a:r>
            <a:r>
              <a:rPr lang="ar-IQ" sz="2000" b="1" dirty="0" smtClean="0">
                <a:effectLst/>
                <a:latin typeface="Times New Roman" panose="02020603050405020304" pitchFamily="18" charset="0"/>
                <a:ea typeface="Calibri" panose="020F0502020204030204" pitchFamily="34" charset="0"/>
                <a:cs typeface="Times New Roman" panose="02020603050405020304" pitchFamily="18" charset="0"/>
              </a:rPr>
              <a:t>لة</a:t>
            </a: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The Elements Representative</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61950" marR="0" algn="just" rtl="1">
              <a:lnSpc>
                <a:spcPct val="107000"/>
              </a:lnSpc>
              <a:spcBef>
                <a:spcPts val="0"/>
              </a:spcBef>
              <a:spcAft>
                <a:spcPts val="800"/>
              </a:spcAft>
            </a:pPr>
            <a:r>
              <a:rPr lang="fa-IR" sz="2000" b="1" dirty="0" smtClean="0">
                <a:effectLst/>
                <a:latin typeface="Times New Roman" panose="02020603050405020304" pitchFamily="18" charset="0"/>
                <a:ea typeface="Calibri" panose="020F0502020204030204" pitchFamily="34" charset="0"/>
                <a:cs typeface="Times New Roman" panose="02020603050405020304" pitchFamily="18" charset="0"/>
              </a:rPr>
              <a:t>ﺗﻣﺗﻠ</a:t>
            </a: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ك ﻣﺳﺗوﯾﺎت طﺎﻗﺔ داﺧﻠﯾﺔ ﻗد ﺗﻛون ﻣﻣﺗﻠﺋﺔ ﺑﺎﻻﻟﻛﺗروﻧﺎت ﺑﺳﻌﺗﮭﺎ اﻟﻘﺻوى وﺗﻘﺳم اﻟﻰ ﻣﺟﻣوﻋﺗﯾن،</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61950" marR="0" algn="just" rtl="1">
              <a:lnSpc>
                <a:spcPct val="107000"/>
              </a:lnSpc>
              <a:spcBef>
                <a:spcPts val="0"/>
              </a:spcBef>
              <a:spcAft>
                <a:spcPts val="800"/>
              </a:spcAft>
            </a:pP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وذﻟك ﻻن اﻟﻐﻼف اﻟﺧﺎرﺟﻲ ﻏﯾر ﻣﺷﺑﻊ ﻓﺎذا ﻛﺎﻧت اﺿﺎﻓﺔ اﻻﻟﻛﺗروﻧﺎت اﻟﻰ اﻟﻐﻼف </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S </a:t>
            </a:r>
            <a:r>
              <a:rPr lang="ar-SA" sz="2000" b="1" dirty="0">
                <a:latin typeface="Times New Roman" panose="02020603050405020304" pitchFamily="18" charset="0"/>
                <a:ea typeface="Calibri" panose="020F0502020204030204" pitchFamily="34" charset="0"/>
                <a:cs typeface="Times New Roman" panose="02020603050405020304" pitchFamily="18" charset="0"/>
              </a:rPr>
              <a:t>ﻓﻌﻧدﺋذ ﺗدﻋﻰ اﻻوﻟﻰ بمجموعة </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  S-Block Elements </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61950" marR="0" algn="just" rtl="1">
              <a:lnSpc>
                <a:spcPct val="107000"/>
              </a:lnSpc>
              <a:spcBef>
                <a:spcPts val="0"/>
              </a:spcBef>
              <a:spcAft>
                <a:spcPts val="800"/>
              </a:spcAft>
            </a:pPr>
            <a:r>
              <a:rPr lang="ar-SA" sz="2000" dirty="0">
                <a:latin typeface="Times New Roman" panose="02020603050405020304" pitchFamily="18" charset="0"/>
                <a:ea typeface="Calibri" panose="020F0502020204030204" pitchFamily="34" charset="0"/>
                <a:cs typeface="Times New Roman" panose="02020603050405020304" pitchFamily="18" charset="0"/>
              </a:rPr>
              <a:t> </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704850" marR="0" indent="-342900" algn="just" rtl="1">
              <a:lnSpc>
                <a:spcPct val="107000"/>
              </a:lnSpc>
              <a:spcBef>
                <a:spcPts val="0"/>
              </a:spcBef>
              <a:spcAft>
                <a:spcPts val="800"/>
              </a:spcAft>
              <a:buFont typeface="Wingdings" panose="05000000000000000000" pitchFamily="2" charset="2"/>
              <a:buChar char="§"/>
            </a:pP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ﻣﺠﻤﻮﻋﺔ ﻋﻨﺎﺻﺮ </a:t>
            </a:r>
            <a:r>
              <a:rPr lang="en-US" sz="2000" b="1" spc="-5" dirty="0" smtClean="0">
                <a:effectLst/>
                <a:latin typeface="Times New Roman" panose="02020603050405020304" pitchFamily="18" charset="0"/>
                <a:ea typeface="Calibri" panose="020F0502020204030204" pitchFamily="34" charset="0"/>
                <a:cs typeface="Times New Roman" panose="02020603050405020304" pitchFamily="18" charset="0"/>
              </a:rPr>
              <a:t>"s-block</a:t>
            </a:r>
            <a:r>
              <a:rPr lang="en-US" sz="2000" b="1" spc="255"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spc="-5" dirty="0" smtClean="0">
                <a:effectLst/>
                <a:latin typeface="Times New Roman" panose="02020603050405020304" pitchFamily="18" charset="0"/>
                <a:ea typeface="Calibri" panose="020F0502020204030204" pitchFamily="34" charset="0"/>
                <a:cs typeface="Times New Roman" panose="02020603050405020304" pitchFamily="18" charset="0"/>
              </a:rPr>
              <a:t>elements</a:t>
            </a:r>
            <a:r>
              <a:rPr lang="en-US" sz="2000" b="1" spc="-9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en-US" sz="2000" b="1" spc="1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(s) </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61950" marR="0" algn="just" rtl="1">
              <a:lnSpc>
                <a:spcPct val="107000"/>
              </a:lnSpc>
              <a:spcBef>
                <a:spcPts val="0"/>
              </a:spcBef>
              <a:spcAft>
                <a:spcPts val="800"/>
              </a:spcAft>
            </a:pP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ﺗﻨﺘﮭﻲ ﺑﺎﻟﺘﺸﻜﯿﻞ</a:t>
            </a:r>
            <a:r>
              <a:rPr lang="ar-SA" sz="2000" b="1" spc="-1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اﻹﻟﻜﺘﺮوﻧﻲ </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(ns</a:t>
            </a:r>
            <a:r>
              <a:rPr lang="en-US" sz="2000" b="1" baseline="30000" dirty="0" smtClean="0">
                <a:effectLst/>
                <a:latin typeface="Times New Roman" panose="02020603050405020304" pitchFamily="18" charset="0"/>
                <a:ea typeface="Calibri" panose="020F0502020204030204" pitchFamily="34" charset="0"/>
                <a:cs typeface="Times New Roman" panose="02020603050405020304" pitchFamily="18" charset="0"/>
              </a:rPr>
              <a:t>1</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 او  </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(ns</a:t>
            </a:r>
            <a:r>
              <a:rPr lang="en-US" sz="2000" b="1" baseline="30000" dirty="0" smtClean="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ar-IQ" sz="20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وﺗﺘﻜﻮن ﻣﻦ</a:t>
            </a:r>
            <a:r>
              <a:rPr lang="ar-SA" sz="2000" b="1" spc="-15"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اﻟﻌﻨﺎﺻﺮ</a:t>
            </a:r>
            <a:r>
              <a:rPr lang="ar-SA" sz="2000" b="1" spc="-1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اﻟﻘﻠﻮﯾﺔ</a:t>
            </a:r>
            <a:r>
              <a:rPr lang="ar-SA" sz="2000" b="1" spc="-5"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واﻟﻘﻠﻮﯾﺔ</a:t>
            </a:r>
            <a:r>
              <a:rPr lang="ar-SA" sz="2000" b="1" spc="-15"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اﻷرﺿﯿﺔ</a:t>
            </a:r>
            <a:endParaRPr lang="ar-IQ" sz="20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r" rtl="1"/>
            <a:endParaRPr lang="ar-IQ" sz="2000" b="1" u="sng" dirty="0" smtClean="0">
              <a:latin typeface="Times New Roman" panose="02020603050405020304" pitchFamily="18" charset="0"/>
              <a:cs typeface="Times New Roman" panose="02020603050405020304" pitchFamily="18" charset="0"/>
            </a:endParaRPr>
          </a:p>
          <a:p>
            <a:pPr algn="r" rtl="1"/>
            <a:r>
              <a:rPr lang="ar-SA" sz="2000" b="1" u="sng" dirty="0" smtClean="0">
                <a:latin typeface="Times New Roman" panose="02020603050405020304" pitchFamily="18" charset="0"/>
                <a:cs typeface="Times New Roman" panose="02020603050405020304" pitchFamily="18" charset="0"/>
              </a:rPr>
              <a:t>العناصر القلویة</a:t>
            </a:r>
            <a:endParaRPr lang="ar-IQ" sz="2000" b="1" u="sng" dirty="0" smtClean="0">
              <a:latin typeface="Times New Roman" panose="02020603050405020304" pitchFamily="18" charset="0"/>
              <a:cs typeface="Times New Roman" panose="02020603050405020304" pitchFamily="18" charset="0"/>
            </a:endParaRPr>
          </a:p>
          <a:p>
            <a:pPr algn="r" rtl="1"/>
            <a:r>
              <a:rPr lang="ar-SA" sz="2000" b="1" u="sng"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algn="r" rtl="1">
              <a:lnSpc>
                <a:spcPct val="150000"/>
              </a:lnSpc>
            </a:pPr>
            <a:r>
              <a:rPr lang="ar-SA" sz="2000" b="1" dirty="0">
                <a:latin typeface="Times New Roman" panose="02020603050405020304" pitchFamily="18" charset="0"/>
                <a:cs typeface="Times New Roman" panose="02020603050405020304" pitchFamily="18" charset="0"/>
              </a:rPr>
              <a:t>الفلزات القلویة ھي سلسلة كیمیائیة للعناصر الموجودة في المجموعة الأولى في الجدول الدوري، باستثناء الھیدروجین وھي: لیثیوم، صودیوم، بوتاسیوم، روبیدیوم، سیزيوم، فرنسیوم. وكل ھذه العناصر نشیطة كیمیائیا ولذا فمن النادر وجود أي عنصر منھا في حالتها المفردة لذلك غالبا ما تحفظ في الزیوت المعدنیة أوالكیروسین كي لاتتفاعل مع الھواء.</a:t>
            </a:r>
            <a:r>
              <a:rPr lang="en-US" sz="2000" dirty="0">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96742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E92251D-4487-4E76-9248-417A0139330D}" type="slidenum">
              <a:rPr lang="en-US" smtClean="0"/>
              <a:t>9</a:t>
            </a:fld>
            <a:endParaRPr lang="en-US"/>
          </a:p>
        </p:txBody>
      </p:sp>
      <p:sp>
        <p:nvSpPr>
          <p:cNvPr id="5" name="Rectangle 4"/>
          <p:cNvSpPr/>
          <p:nvPr/>
        </p:nvSpPr>
        <p:spPr>
          <a:xfrm>
            <a:off x="431300" y="462278"/>
            <a:ext cx="9921240" cy="6248057"/>
          </a:xfrm>
          <a:prstGeom prst="rect">
            <a:avLst/>
          </a:prstGeom>
        </p:spPr>
        <p:txBody>
          <a:bodyPr wrap="square">
            <a:spAutoFit/>
          </a:bodyPr>
          <a:lstStyle/>
          <a:p>
            <a:pPr marL="361950" marR="0" algn="just" rtl="1">
              <a:lnSpc>
                <a:spcPct val="107000"/>
              </a:lnSpc>
              <a:spcBef>
                <a:spcPts val="0"/>
              </a:spcBef>
              <a:spcAft>
                <a:spcPts val="800"/>
              </a:spcAft>
            </a:pPr>
            <a:r>
              <a:rPr lang="ar-SA" sz="2400" b="1" dirty="0" smtClean="0">
                <a:effectLst/>
                <a:latin typeface="Times New Roman" panose="02020603050405020304" pitchFamily="18" charset="0"/>
                <a:ea typeface="Calibri" panose="020F0502020204030204" pitchFamily="34" charset="0"/>
                <a:cs typeface="Times New Roman" panose="02020603050405020304" pitchFamily="18" charset="0"/>
              </a:rPr>
              <a:t>وتمتاز بالخصائص الاتية</a:t>
            </a:r>
            <a:endParaRPr lang="en-US"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rtl="1">
              <a:lnSpc>
                <a:spcPct val="107000"/>
              </a:lnSpc>
              <a:spcBef>
                <a:spcPts val="0"/>
              </a:spcBef>
              <a:spcAft>
                <a:spcPts val="800"/>
              </a:spcAft>
              <a:buFont typeface="Symbol" panose="05050102010706020507" pitchFamily="18" charset="2"/>
              <a:buChar char=""/>
            </a:pP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جمیع عناصر المجموعة الأولى معادن ما عدا الھیدروجین المشابه لھذه المجموعة في التوزیع الإلكتروني فقط لكن یتصرف في التفاعلات الكیمیائیة كما اللافلزات ولیس كالفلزات.  جمیع عناصر المجموعة تحتوي على إلكترون واحد في المدار الأخیر، لذا تمیل إلى فقد ھذا الإلكترون خلال التفاعلات الكیمیائیة مع اللافلزات للوصول إلى حالة الثبات وبالتالي تكون ذات تكافؤ +</a:t>
            </a:r>
            <a:r>
              <a:rPr lang="fa-IR" sz="2000" b="1" dirty="0" smtClean="0">
                <a:effectLst/>
                <a:latin typeface="Times New Roman" panose="02020603050405020304" pitchFamily="18" charset="0"/>
                <a:ea typeface="Calibri" panose="020F0502020204030204" pitchFamily="34" charset="0"/>
                <a:cs typeface="Times New Roman" panose="02020603050405020304" pitchFamily="18" charset="0"/>
              </a:rPr>
              <a:t>۱.</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61950" marR="0" algn="just" rtl="1">
              <a:lnSpc>
                <a:spcPct val="107000"/>
              </a:lnSpc>
              <a:spcBef>
                <a:spcPts val="0"/>
              </a:spcBef>
              <a:spcAft>
                <a:spcPts val="800"/>
              </a:spcAft>
            </a:pPr>
            <a:r>
              <a:rPr lang="fa-IR" sz="2000" b="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rtl="1">
              <a:lnSpc>
                <a:spcPct val="107000"/>
              </a:lnSpc>
              <a:spcBef>
                <a:spcPts val="0"/>
              </a:spcBef>
              <a:spcAft>
                <a:spcPts val="800"/>
              </a:spcAft>
              <a:buFont typeface="Symbol" panose="05050102010706020507" pitchFamily="18" charset="2"/>
              <a:buChar char=""/>
            </a:pP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طاقة الارتباط بین ذرات العنصر الواحد ضعیفة؛ لذلك ھي عناصر ھشة ولينة. ذات نشاط كیمیائي عال ٍ لذا لا توجد في الطبیعة بشكل ٍ منفرد وإنما متحدة مع عناصر اخرى اي انها توجد في الطبيعة على هيئة مركبات قلیلة الكثافة.</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61950" marR="0" algn="just" rtl="1">
              <a:lnSpc>
                <a:spcPct val="107000"/>
              </a:lnSpc>
              <a:spcBef>
                <a:spcPts val="0"/>
              </a:spcBef>
              <a:spcAft>
                <a:spcPts val="800"/>
              </a:spcAft>
            </a:pP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rtl="1">
              <a:lnSpc>
                <a:spcPct val="107000"/>
              </a:lnSpc>
              <a:spcBef>
                <a:spcPts val="0"/>
              </a:spcBef>
              <a:spcAft>
                <a:spcPts val="800"/>
              </a:spcAft>
              <a:buFont typeface="Symbol" panose="05050102010706020507" pitchFamily="18" charset="2"/>
              <a:buChar char=""/>
            </a:pP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تتفاعل مع عناصر المجموعة السابعة المفتقدة إلى إلكترون واحد في المدار الأخير. تكتسبه من الفلزات القلویة أثناء التفاعل وتكون أملاح الأیونات ككلورید الصودیوم </a:t>
            </a:r>
            <a:r>
              <a:rPr lang="en-US" sz="2000" b="1" dirty="0" err="1" smtClean="0">
                <a:effectLst/>
                <a:latin typeface="Times New Roman" panose="02020603050405020304" pitchFamily="18" charset="0"/>
                <a:ea typeface="Calibri" panose="020F0502020204030204" pitchFamily="34" charset="0"/>
                <a:cs typeface="Times New Roman" panose="02020603050405020304" pitchFamily="18" charset="0"/>
              </a:rPr>
              <a:t>NaCl</a:t>
            </a: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ar-IQ" sz="2000" dirty="0">
              <a:latin typeface="Times New Roman" panose="02020603050405020304" pitchFamily="18" charset="0"/>
              <a:ea typeface="Calibri" panose="020F0502020204030204" pitchFamily="34" charset="0"/>
              <a:cs typeface="Times New Roman" panose="02020603050405020304" pitchFamily="18" charset="0"/>
            </a:endParaRPr>
          </a:p>
          <a:p>
            <a:pPr marR="0" lvl="0" algn="just" rtl="1">
              <a:lnSpc>
                <a:spcPct val="107000"/>
              </a:lnSpc>
              <a:spcBef>
                <a:spcPts val="0"/>
              </a:spcBef>
              <a:spcAft>
                <a:spcPts val="800"/>
              </a:spcAft>
            </a:pP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en-US" sz="2000" b="1" baseline="30000"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OH </a:t>
            </a:r>
            <a:r>
              <a:rPr lang="ar-IQ" sz="20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ar-SA" sz="2000" b="1" dirty="0" smtClean="0">
                <a:latin typeface="Times New Roman" panose="02020603050405020304" pitchFamily="18" charset="0"/>
                <a:ea typeface="Calibri" panose="020F0502020204030204" pitchFamily="34" charset="0"/>
                <a:cs typeface="Times New Roman" panose="02020603050405020304" pitchFamily="18" charset="0"/>
              </a:rPr>
              <a:t>تتفاعل </a:t>
            </a:r>
            <a:r>
              <a:rPr lang="ar-SA" sz="2000" b="1" dirty="0">
                <a:latin typeface="Times New Roman" panose="02020603050405020304" pitchFamily="18" charset="0"/>
                <a:ea typeface="Calibri" panose="020F0502020204030204" pitchFamily="34" charset="0"/>
                <a:cs typeface="Times New Roman" panose="02020603050405020304" pitchFamily="18" charset="0"/>
              </a:rPr>
              <a:t>مع الماء على ھیئة انفجار  قوي بسبب ارتباطه مع العنصر القلوي وانبعاث قوي</a:t>
            </a: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 للهيدروجين  لتكوین القاعدة الھیدروكسیدیة كھیدروكسید الصودیوم  </a:t>
            </a:r>
            <a:r>
              <a:rPr lang="en-US" sz="2000" b="1" dirty="0" err="1" smtClean="0">
                <a:effectLst/>
                <a:latin typeface="Times New Roman" panose="02020603050405020304" pitchFamily="18" charset="0"/>
                <a:ea typeface="Calibri" panose="020F0502020204030204" pitchFamily="34" charset="0"/>
                <a:cs typeface="Times New Roman" panose="02020603050405020304" pitchFamily="18" charset="0"/>
              </a:rPr>
              <a:t>NaOH</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819150" marR="0" algn="just" rtl="1">
              <a:lnSpc>
                <a:spcPct val="107000"/>
              </a:lnSpc>
              <a:spcBef>
                <a:spcPts val="0"/>
              </a:spcBef>
              <a:spcAft>
                <a:spcPts val="800"/>
              </a:spcAft>
            </a:pP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rtl="1">
              <a:lnSpc>
                <a:spcPct val="107000"/>
              </a:lnSpc>
              <a:spcBef>
                <a:spcPts val="0"/>
              </a:spcBef>
              <a:spcAft>
                <a:spcPts val="800"/>
              </a:spcAft>
              <a:buFont typeface="Symbol" panose="05050102010706020507" pitchFamily="18" charset="2"/>
              <a:buChar char=""/>
            </a:pP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درجة الغلیان ودرجة الانصھار والسالبیة الكھربائیة تتناقص عند الانتقال في</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ar-SA" sz="2000" b="1" dirty="0" smtClean="0">
                <a:effectLst/>
                <a:latin typeface="Times New Roman" panose="02020603050405020304" pitchFamily="18" charset="0"/>
                <a:ea typeface="Calibri" panose="020F0502020204030204" pitchFamily="34" charset="0"/>
                <a:cs typeface="Times New Roman" panose="02020603050405020304" pitchFamily="18" charset="0"/>
              </a:rPr>
              <a:t>المجموعة الأولى من الأعلى إلى الأسفل بسبب زیادة نصف قطر الذرة نتیجة زیادة العدد الذري.</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86593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97</TotalTime>
  <Words>2137</Words>
  <Application>Microsoft Office PowerPoint</Application>
  <PresentationFormat>Widescreen</PresentationFormat>
  <Paragraphs>330</Paragraphs>
  <Slides>26</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Century Gothic</vt:lpstr>
      <vt:lpstr>Segoe UI</vt:lpstr>
      <vt:lpstr>Symbol</vt:lpstr>
      <vt:lpstr>Times New Roman</vt:lpstr>
      <vt:lpstr>Wingdings</vt:lpstr>
      <vt:lpstr>Wingdings 3</vt:lpstr>
      <vt:lpstr>Ion</vt:lpstr>
      <vt:lpstr>PowerPoint Presentation</vt:lpstr>
      <vt:lpstr>مفردات المنهج</vt:lpstr>
      <vt:lpstr>PowerPoint Presentation</vt:lpstr>
      <vt:lpstr>اﻟﺠﺪول اﻟﺪوري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Hayder Alsaad</dc:creator>
  <cp:lastModifiedBy>Hayder Alsaad</cp:lastModifiedBy>
  <cp:revision>18</cp:revision>
  <dcterms:created xsi:type="dcterms:W3CDTF">2023-10-03T18:10:28Z</dcterms:created>
  <dcterms:modified xsi:type="dcterms:W3CDTF">2023-10-07T16:31:53Z</dcterms:modified>
</cp:coreProperties>
</file>